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8" r:id="rId3"/>
    <p:sldId id="279" r:id="rId4"/>
    <p:sldId id="281" r:id="rId5"/>
    <p:sldId id="283" r:id="rId6"/>
    <p:sldId id="282" r:id="rId7"/>
    <p:sldId id="284" r:id="rId8"/>
    <p:sldId id="285" r:id="rId9"/>
    <p:sldId id="276" r:id="rId10"/>
    <p:sldId id="288" r:id="rId11"/>
    <p:sldId id="287" r:id="rId12"/>
    <p:sldId id="277" r:id="rId13"/>
    <p:sldId id="290" r:id="rId14"/>
    <p:sldId id="278" r:id="rId15"/>
    <p:sldId id="273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  <a:srgbClr val="66FF66"/>
    <a:srgbClr val="0033CC"/>
    <a:srgbClr val="FFFFFF"/>
    <a:srgbClr val="CCFFCC"/>
    <a:srgbClr val="FF66FF"/>
    <a:srgbClr val="990099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1711" autoAdjust="0"/>
  </p:normalViewPr>
  <p:slideViewPr>
    <p:cSldViewPr snapToGrid="0" snapToObjects="1">
      <p:cViewPr varScale="1">
        <p:scale>
          <a:sx n="118" d="100"/>
          <a:sy n="118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7F9F-616E-47D5-A8D6-97742897F338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8FD8C-D0AF-41B6-8809-4A56A19BC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9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331788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393845" y="4221810"/>
            <a:ext cx="6009984" cy="5369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02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88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4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78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39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91550" rIns="91550" bIns="91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400"/>
              <a:buNone/>
            </a:pPr>
            <a:r>
              <a:rPr lang="fr-FR"/>
              <a:t>Pillar 2 “KILL the DEAD WEIGHT”</a:t>
            </a: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424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55c568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1f55c5682fc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-FR" dirty="0" smtClean="0"/>
              <a:t>Les principaux</a:t>
            </a:r>
            <a:r>
              <a:rPr lang="fr-FR" baseline="0" dirty="0" smtClean="0"/>
              <a:t> convertisseurs de puissance innovants nécessaires à l’électrification utilisent une inductance en série avec un transformateur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-FR" baseline="0" dirty="0" smtClean="0"/>
              <a:t>Grâce à Smart </a:t>
            </a:r>
            <a:r>
              <a:rPr lang="fr-FR" baseline="0" dirty="0" err="1" smtClean="0"/>
              <a:t>Magnetics</a:t>
            </a:r>
            <a:r>
              <a:rPr lang="fr-FR" baseline="0" dirty="0" smtClean="0"/>
              <a:t>, l’inductance et le transformateur sont remplacés par un composant unique.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-FR" baseline="0" dirty="0" smtClean="0"/>
              <a:t>Les termes à retenir concernant les structures sont: Dual Active Bridge, LLC et </a:t>
            </a:r>
            <a:r>
              <a:rPr lang="fr-FR" baseline="0" dirty="0" err="1" smtClean="0"/>
              <a:t>Coupled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Inductors</a:t>
            </a:r>
            <a:endParaRPr dirty="0"/>
          </a:p>
        </p:txBody>
      </p:sp>
      <p:sp>
        <p:nvSpPr>
          <p:cNvPr id="302" name="Google Shape;302;g1f55c5682fc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37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55c568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1f55c5682fc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-FR"/>
              <a:t>Positionné ds  custom design dans environnement contraint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-FR"/>
              <a:t>It meets the more electric needs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fr-FR"/>
              <a:t>Face to Face R&amp;D des le depart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fr-FR"/>
              <a:t>Non obsolescence policy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fr-FR"/>
              <a:t>Obsolescence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fr-FR"/>
              <a:t>early stage , early beginning of the project put R&amp;D in contact</a:t>
            </a:r>
            <a:endParaRPr/>
          </a:p>
        </p:txBody>
      </p:sp>
      <p:sp>
        <p:nvSpPr>
          <p:cNvPr id="302" name="Google Shape;302;g1f55c5682fc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509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92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53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9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36"/>
            <a:ext cx="6346188" cy="6880336"/>
          </a:xfrm>
          <a:prstGeom prst="rect">
            <a:avLst/>
          </a:prstGeom>
        </p:spPr>
      </p:pic>
      <p:sp>
        <p:nvSpPr>
          <p:cNvPr id="13" name="Rectangle 4"/>
          <p:cNvSpPr/>
          <p:nvPr userDrawn="1"/>
        </p:nvSpPr>
        <p:spPr>
          <a:xfrm rot="10800000" flipH="1" flipV="1">
            <a:off x="8613093" y="-1193337"/>
            <a:ext cx="5078339" cy="4942298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F5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256385" y="4375350"/>
            <a:ext cx="2301631" cy="3224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71" y="2161770"/>
            <a:ext cx="6659446" cy="11319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600" b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8571" y="3310494"/>
            <a:ext cx="6659445" cy="7483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  <a:lvl2pPr marL="562718" indent="0" algn="ctr">
              <a:buNone/>
              <a:defRPr sz="2462"/>
            </a:lvl2pPr>
            <a:lvl3pPr marL="1125437" indent="0" algn="ctr">
              <a:buNone/>
              <a:defRPr sz="2215"/>
            </a:lvl3pPr>
            <a:lvl4pPr marL="1688155" indent="0" algn="ctr">
              <a:buNone/>
              <a:defRPr sz="1969"/>
            </a:lvl4pPr>
            <a:lvl5pPr marL="2250874" indent="0" algn="ctr">
              <a:buNone/>
              <a:defRPr sz="1969"/>
            </a:lvl5pPr>
            <a:lvl6pPr marL="2813593" indent="0" algn="ctr">
              <a:buNone/>
              <a:defRPr sz="1969"/>
            </a:lvl6pPr>
            <a:lvl7pPr marL="3376311" indent="0" algn="ctr">
              <a:buNone/>
              <a:defRPr sz="1969"/>
            </a:lvl7pPr>
            <a:lvl8pPr marL="3939029" indent="0" algn="ctr">
              <a:buNone/>
              <a:defRPr sz="1969"/>
            </a:lvl8pPr>
            <a:lvl9pPr marL="4501748" indent="0" algn="ctr">
              <a:buNone/>
              <a:defRPr sz="1969"/>
            </a:lvl9pPr>
          </a:lstStyle>
          <a:p>
            <a:r>
              <a:rPr lang="fr-FR" dirty="0" smtClean="0"/>
              <a:t>Cliquez pour modifier le style </a:t>
            </a:r>
          </a:p>
          <a:p>
            <a:r>
              <a:rPr lang="fr-FR" dirty="0" smtClean="0"/>
              <a:t>des sous-titres du masque</a:t>
            </a:r>
            <a:endParaRPr lang="en-US" dirty="0"/>
          </a:p>
        </p:txBody>
      </p:sp>
      <p:sp>
        <p:nvSpPr>
          <p:cNvPr id="9" name="Text Box 36"/>
          <p:cNvSpPr txBox="1">
            <a:spLocks noChangeArrowheads="1"/>
          </p:cNvSpPr>
          <p:nvPr userDrawn="1"/>
        </p:nvSpPr>
        <p:spPr bwMode="auto">
          <a:xfrm>
            <a:off x="9558919" y="6402102"/>
            <a:ext cx="1999097" cy="2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65" tIns="40083" rIns="80165" bIns="40083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>
                <a:solidFill>
                  <a:schemeClr val="accent5"/>
                </a:solidFill>
                <a:latin typeface="Calibri" panose="020F0502020204030204" pitchFamily="34" charset="0"/>
                <a:cs typeface="Tahoma" charset="0"/>
              </a:rPr>
              <a:t>www.exxelia.com</a:t>
            </a:r>
            <a:endParaRPr lang="fr-FR" sz="1800" dirty="0">
              <a:solidFill>
                <a:schemeClr val="accent5"/>
              </a:solidFill>
              <a:latin typeface="Calibri" panose="020F0502020204030204" pitchFamily="34" charset="0"/>
              <a:cs typeface="Tahoma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73" y="548122"/>
            <a:ext cx="2935615" cy="7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65 0.00556 L -0.24739 -0.54028 " pathEditMode="relative" rAng="0" ptsTypes="AA">
                                      <p:cBhvr>
                                        <p:cTn id="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/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5947954" y="1883880"/>
            <a:ext cx="5586564" cy="28750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437" y="255726"/>
            <a:ext cx="629899" cy="6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ction produits / Section Tit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5947954" y="1883880"/>
            <a:ext cx="5586564" cy="28750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93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ction 2 / Section Titl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588475" y="2084173"/>
            <a:ext cx="6946043" cy="28750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>
                <a:solidFill>
                  <a:srgbClr val="3651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Google Shape;33;p55"/>
          <p:cNvSpPr/>
          <p:nvPr userDrawn="1"/>
        </p:nvSpPr>
        <p:spPr>
          <a:xfrm rot="5400000">
            <a:off x="-480416" y="480421"/>
            <a:ext cx="5458691" cy="449785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4"/>
          <p:cNvSpPr/>
          <p:nvPr userDrawn="1"/>
        </p:nvSpPr>
        <p:spPr>
          <a:xfrm rot="10800000" flipV="1">
            <a:off x="-1665371" y="5315379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F5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4"/>
          <p:cNvSpPr/>
          <p:nvPr userDrawn="1"/>
        </p:nvSpPr>
        <p:spPr>
          <a:xfrm rot="10800000" flipV="1">
            <a:off x="3251938" y="4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365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4"/>
          <p:cNvSpPr/>
          <p:nvPr userDrawn="1"/>
        </p:nvSpPr>
        <p:spPr>
          <a:xfrm rot="10800000" flipV="1">
            <a:off x="4587500" y="-668982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00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/>
          <p:cNvSpPr/>
          <p:nvPr userDrawn="1"/>
        </p:nvSpPr>
        <p:spPr>
          <a:xfrm rot="10800000" flipV="1">
            <a:off x="3919719" y="-334488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91A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35;p55"/>
          <p:cNvSpPr/>
          <p:nvPr/>
        </p:nvSpPr>
        <p:spPr>
          <a:xfrm>
            <a:off x="537471" y="2468058"/>
            <a:ext cx="2538919" cy="253891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0" y="2615756"/>
            <a:ext cx="224961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7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4.58333E-6 -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4.58333E-6 -2.59259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4.58333E-6 -2.59259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-2.08333E-7 -2.59259E-6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 userDrawn="1"/>
        </p:nvGrpSpPr>
        <p:grpSpPr>
          <a:xfrm>
            <a:off x="8465" y="0"/>
            <a:ext cx="12183535" cy="811608"/>
            <a:chOff x="0" y="-7"/>
            <a:chExt cx="12183535" cy="81160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-7"/>
              <a:ext cx="9193427" cy="811608"/>
            </a:xfrm>
            <a:prstGeom prst="rect">
              <a:avLst/>
            </a:prstGeom>
            <a:solidFill>
              <a:srgbClr val="36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Google Shape;166;p7"/>
            <p:cNvSpPr/>
            <p:nvPr userDrawn="1"/>
          </p:nvSpPr>
          <p:spPr>
            <a:xfrm rot="10800000">
              <a:off x="9061449" y="-6"/>
              <a:ext cx="2982898" cy="811606"/>
            </a:xfrm>
            <a:custGeom>
              <a:avLst/>
              <a:gdLst>
                <a:gd name="connsiteX0" fmla="*/ 4953746 w 4953746"/>
                <a:gd name="connsiteY0" fmla="*/ 259228 h 259228"/>
                <a:gd name="connsiteX1" fmla="*/ 0 w 4953746"/>
                <a:gd name="connsiteY1" fmla="*/ 254647 h 259228"/>
                <a:gd name="connsiteX2" fmla="*/ 1014819 w 4953746"/>
                <a:gd name="connsiteY2" fmla="*/ 0 h 259228"/>
                <a:gd name="connsiteX3" fmla="*/ 4949171 w 4953746"/>
                <a:gd name="connsiteY3" fmla="*/ 2323 h 259228"/>
                <a:gd name="connsiteX4" fmla="*/ 4953746 w 4953746"/>
                <a:gd name="connsiteY4" fmla="*/ 259228 h 259228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19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20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2217 h 252767"/>
                <a:gd name="connsiteX1" fmla="*/ 0 w 4953746"/>
                <a:gd name="connsiteY1" fmla="*/ 252767 h 252767"/>
                <a:gd name="connsiteX2" fmla="*/ 1010273 w 4953746"/>
                <a:gd name="connsiteY2" fmla="*/ 0 h 252767"/>
                <a:gd name="connsiteX3" fmla="*/ 4949171 w 4953746"/>
                <a:gd name="connsiteY3" fmla="*/ 443 h 252767"/>
                <a:gd name="connsiteX4" fmla="*/ 4953746 w 4953746"/>
                <a:gd name="connsiteY4" fmla="*/ 252217 h 25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746" h="252767" extrusionOk="0">
                  <a:moveTo>
                    <a:pt x="4953746" y="252217"/>
                  </a:moveTo>
                  <a:lnTo>
                    <a:pt x="0" y="252767"/>
                  </a:lnTo>
                  <a:lnTo>
                    <a:pt x="1010273" y="0"/>
                  </a:lnTo>
                  <a:lnTo>
                    <a:pt x="4949171" y="443"/>
                  </a:lnTo>
                  <a:lnTo>
                    <a:pt x="4953746" y="252217"/>
                  </a:lnTo>
                  <a:close/>
                </a:path>
              </a:pathLst>
            </a:custGeom>
            <a:solidFill>
              <a:srgbClr val="365160"/>
            </a:solidFill>
            <a:ln>
              <a:noFill/>
            </a:ln>
          </p:spPr>
          <p:txBody>
            <a:bodyPr spcFirstLastPara="1" wrap="square" lIns="87750" tIns="43850" rIns="87750" bIns="43850" anchor="ctr" anchorCtr="0">
              <a:noAutofit/>
            </a:bodyPr>
            <a:lstStyle/>
            <a:p>
              <a:pPr marL="0" marR="0" lvl="0" indent="0" algn="r" rtl="0">
                <a:lnSpc>
                  <a:spcPct val="3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Parallélogramme 20"/>
            <p:cNvSpPr/>
            <p:nvPr userDrawn="1"/>
          </p:nvSpPr>
          <p:spPr>
            <a:xfrm>
              <a:off x="11506089" y="0"/>
              <a:ext cx="677446" cy="806334"/>
            </a:xfrm>
            <a:prstGeom prst="parallelogram">
              <a:avLst>
                <a:gd name="adj" fmla="val 8761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19" y="1162051"/>
            <a:ext cx="11415571" cy="526685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62919" y="6484200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4ABA0E7-F791-B243-A3C6-64A4EE4EC331}" type="slidenum">
              <a:rPr lang="fr-FR" sz="1000" smtClean="0"/>
              <a:pPr/>
              <a:t>‹N°›</a:t>
            </a:fld>
            <a:endParaRPr lang="fr-FR" sz="100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60000" y="6484200"/>
            <a:ext cx="1116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7" y="137124"/>
            <a:ext cx="11241813" cy="6634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 defTabSz="685800"/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8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8465" y="-5274"/>
            <a:ext cx="12183535" cy="811608"/>
            <a:chOff x="0" y="-7"/>
            <a:chExt cx="12183535" cy="81160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-7"/>
              <a:ext cx="9193427" cy="811608"/>
            </a:xfrm>
            <a:prstGeom prst="rect">
              <a:avLst/>
            </a:prstGeom>
            <a:solidFill>
              <a:srgbClr val="36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Google Shape;166;p7"/>
            <p:cNvSpPr/>
            <p:nvPr userDrawn="1"/>
          </p:nvSpPr>
          <p:spPr>
            <a:xfrm rot="10800000">
              <a:off x="9061449" y="-6"/>
              <a:ext cx="2982898" cy="811606"/>
            </a:xfrm>
            <a:custGeom>
              <a:avLst/>
              <a:gdLst>
                <a:gd name="connsiteX0" fmla="*/ 4953746 w 4953746"/>
                <a:gd name="connsiteY0" fmla="*/ 259228 h 259228"/>
                <a:gd name="connsiteX1" fmla="*/ 0 w 4953746"/>
                <a:gd name="connsiteY1" fmla="*/ 254647 h 259228"/>
                <a:gd name="connsiteX2" fmla="*/ 1014819 w 4953746"/>
                <a:gd name="connsiteY2" fmla="*/ 0 h 259228"/>
                <a:gd name="connsiteX3" fmla="*/ 4949171 w 4953746"/>
                <a:gd name="connsiteY3" fmla="*/ 2323 h 259228"/>
                <a:gd name="connsiteX4" fmla="*/ 4953746 w 4953746"/>
                <a:gd name="connsiteY4" fmla="*/ 259228 h 259228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19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20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2217 h 252767"/>
                <a:gd name="connsiteX1" fmla="*/ 0 w 4953746"/>
                <a:gd name="connsiteY1" fmla="*/ 252767 h 252767"/>
                <a:gd name="connsiteX2" fmla="*/ 1010273 w 4953746"/>
                <a:gd name="connsiteY2" fmla="*/ 0 h 252767"/>
                <a:gd name="connsiteX3" fmla="*/ 4949171 w 4953746"/>
                <a:gd name="connsiteY3" fmla="*/ 443 h 252767"/>
                <a:gd name="connsiteX4" fmla="*/ 4953746 w 4953746"/>
                <a:gd name="connsiteY4" fmla="*/ 252217 h 25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746" h="252767" extrusionOk="0">
                  <a:moveTo>
                    <a:pt x="4953746" y="252217"/>
                  </a:moveTo>
                  <a:lnTo>
                    <a:pt x="0" y="252767"/>
                  </a:lnTo>
                  <a:lnTo>
                    <a:pt x="1010273" y="0"/>
                  </a:lnTo>
                  <a:lnTo>
                    <a:pt x="4949171" y="443"/>
                  </a:lnTo>
                  <a:lnTo>
                    <a:pt x="4953746" y="252217"/>
                  </a:lnTo>
                  <a:close/>
                </a:path>
              </a:pathLst>
            </a:custGeom>
            <a:solidFill>
              <a:srgbClr val="365160"/>
            </a:solidFill>
            <a:ln>
              <a:noFill/>
            </a:ln>
          </p:spPr>
          <p:txBody>
            <a:bodyPr spcFirstLastPara="1" wrap="square" lIns="87750" tIns="43850" rIns="87750" bIns="43850" anchor="ctr" anchorCtr="0">
              <a:noAutofit/>
            </a:bodyPr>
            <a:lstStyle/>
            <a:p>
              <a:pPr marL="0" marR="0" lvl="0" indent="0" algn="r" rtl="0">
                <a:lnSpc>
                  <a:spcPct val="3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Parallélogramme 17"/>
            <p:cNvSpPr/>
            <p:nvPr userDrawn="1"/>
          </p:nvSpPr>
          <p:spPr>
            <a:xfrm>
              <a:off x="11506089" y="0"/>
              <a:ext cx="677446" cy="806334"/>
            </a:xfrm>
            <a:prstGeom prst="parallelogram">
              <a:avLst>
                <a:gd name="adj" fmla="val 8761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" name="Connecteur droit 8"/>
          <p:cNvCxnSpPr/>
          <p:nvPr userDrawn="1"/>
        </p:nvCxnSpPr>
        <p:spPr>
          <a:xfrm>
            <a:off x="360000" y="6484200"/>
            <a:ext cx="1116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62919" y="6484200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4ABA0E7-F791-B243-A3C6-64A4EE4EC331}" type="slidenum">
              <a:rPr lang="fr-FR" sz="1000" smtClean="0"/>
              <a:pPr/>
              <a:t>‹N°›</a:t>
            </a:fld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8187" y="137124"/>
            <a:ext cx="11241813" cy="6634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 defTabSz="685800"/>
            <a:r>
              <a:rPr lang="fr-FR" dirty="0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9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/ Blank d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299" y="-4471"/>
            <a:ext cx="7506284" cy="68701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 slide /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95" y="1971505"/>
            <a:ext cx="2511829" cy="2511829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792509" y="548913"/>
            <a:ext cx="4572000" cy="100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0" name="Google Shape;2499;p31"/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879" y="6094574"/>
            <a:ext cx="512079" cy="53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00;p31"/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5128" y="6088478"/>
            <a:ext cx="542559" cy="53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01;p31"/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5146" y="6107784"/>
            <a:ext cx="536462" cy="5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503;p31"/>
          <p:cNvSpPr txBox="1"/>
          <p:nvPr userDrawn="1"/>
        </p:nvSpPr>
        <p:spPr>
          <a:xfrm>
            <a:off x="8913340" y="5450661"/>
            <a:ext cx="3070823" cy="5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</a:pPr>
            <a:r>
              <a:rPr lang="fr-FR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!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</a:pPr>
            <a:r>
              <a:rPr lang="fr-FR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website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1" i="0" u="none" strike="noStrike" cap="none" dirty="0">
                <a:solidFill>
                  <a:srgbClr val="0078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www.exxelia.com</a:t>
            </a:r>
            <a:endParaRPr sz="1200" b="1" i="0" u="none" strike="noStrike" cap="none" dirty="0">
              <a:solidFill>
                <a:srgbClr val="0078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10308665" y="6066116"/>
            <a:ext cx="499886" cy="562899"/>
            <a:chOff x="5273183" y="5524325"/>
            <a:chExt cx="499886" cy="562899"/>
          </a:xfrm>
        </p:grpSpPr>
        <p:pic>
          <p:nvPicPr>
            <p:cNvPr id="15" name="Google Shape;2502;p31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3183" y="5524325"/>
              <a:ext cx="499886" cy="56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2605" y="5633071"/>
              <a:ext cx="390981" cy="373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44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1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8" r:id="rId3"/>
    <p:sldLayoutId id="2147483687" r:id="rId4"/>
    <p:sldLayoutId id="2147483671" r:id="rId5"/>
    <p:sldLayoutId id="2147483662" r:id="rId6"/>
    <p:sldLayoutId id="2147483686" r:id="rId7"/>
    <p:sldLayoutId id="2147483689" r:id="rId8"/>
    <p:sldLayoutId id="214748368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9256385" y="5194500"/>
            <a:ext cx="2301631" cy="322464"/>
          </a:xfrm>
        </p:spPr>
        <p:txBody>
          <a:bodyPr/>
          <a:lstStyle/>
          <a:p>
            <a:r>
              <a:rPr lang="fr-FR" dirty="0" smtClean="0"/>
              <a:t>18th </a:t>
            </a:r>
            <a:r>
              <a:rPr lang="fr-FR" dirty="0" err="1" smtClean="0"/>
              <a:t>october</a:t>
            </a:r>
            <a:r>
              <a:rPr lang="fr-FR" dirty="0" smtClean="0"/>
              <a:t> 2024</a:t>
            </a: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ctrTitle"/>
          </p:nvPr>
        </p:nvSpPr>
        <p:spPr>
          <a:xfrm>
            <a:off x="2695575" y="1918260"/>
            <a:ext cx="8862441" cy="1432219"/>
          </a:xfrm>
        </p:spPr>
        <p:txBody>
          <a:bodyPr/>
          <a:lstStyle/>
          <a:p>
            <a:pPr algn="ctr"/>
            <a:r>
              <a:rPr lang="fr-FR" cap="small" dirty="0" smtClean="0"/>
              <a:t/>
            </a:r>
            <a:br>
              <a:rPr lang="fr-FR" cap="small" dirty="0" smtClean="0"/>
            </a:br>
            <a:r>
              <a:rPr lang="fr-FR" sz="3000" b="1" dirty="0" err="1" smtClean="0"/>
              <a:t>Innovative</a:t>
            </a:r>
            <a:r>
              <a:rPr lang="fr-FR" sz="3000" b="1" dirty="0"/>
              <a:t/>
            </a:r>
            <a:br>
              <a:rPr lang="fr-FR" sz="3000" b="1" dirty="0"/>
            </a:br>
            <a:r>
              <a:rPr lang="fr-FR" sz="3000" b="1" dirty="0" smtClean="0"/>
              <a:t>Integrated </a:t>
            </a:r>
            <a:r>
              <a:rPr lang="fr-FR" sz="3000" b="1" dirty="0" err="1" smtClean="0"/>
              <a:t>Magnetic</a:t>
            </a:r>
            <a:r>
              <a:rPr lang="fr-FR" sz="3000" b="1" dirty="0" smtClean="0"/>
              <a:t> Component</a:t>
            </a:r>
            <a:r>
              <a:rPr lang="fr-FR" sz="3000" b="1" dirty="0"/>
              <a:t/>
            </a:r>
            <a:br>
              <a:rPr lang="fr-FR" sz="3000" b="1" dirty="0"/>
            </a:br>
            <a:r>
              <a:rPr lang="fr-FR" sz="3000" b="1" dirty="0" smtClean="0"/>
              <a:t>for DAB </a:t>
            </a:r>
            <a:r>
              <a:rPr lang="fr-FR" sz="3000" b="1" dirty="0" err="1" smtClean="0"/>
              <a:t>converter</a:t>
            </a:r>
            <a:endParaRPr lang="fr-FR" sz="3000" b="1" dirty="0"/>
          </a:p>
        </p:txBody>
      </p:sp>
      <p:sp>
        <p:nvSpPr>
          <p:cNvPr id="8" name="Sous-titre 3"/>
          <p:cNvSpPr>
            <a:spLocks noGrp="1"/>
          </p:cNvSpPr>
          <p:nvPr>
            <p:ph type="subTitle" idx="1"/>
          </p:nvPr>
        </p:nvSpPr>
        <p:spPr>
          <a:xfrm>
            <a:off x="4898571" y="3834369"/>
            <a:ext cx="6659445" cy="871892"/>
          </a:xfrm>
        </p:spPr>
        <p:txBody>
          <a:bodyPr/>
          <a:lstStyle/>
          <a:p>
            <a:pPr algn="ctr"/>
            <a:r>
              <a:rPr lang="fr-FR" dirty="0" smtClean="0"/>
              <a:t>Benoit Krafft / Bruno </a:t>
            </a:r>
            <a:r>
              <a:rPr lang="en-US" dirty="0" err="1" smtClean="0"/>
              <a:t>Cogitore</a:t>
            </a:r>
            <a:endParaRPr lang="en-US" dirty="0" smtClean="0"/>
          </a:p>
          <a:p>
            <a:pPr algn="ctr"/>
            <a:r>
              <a:rPr lang="fr-FR" dirty="0" smtClean="0"/>
              <a:t>ESA / SPCD 2024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98" y="4964232"/>
            <a:ext cx="1800000" cy="783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316" y="4992827"/>
            <a:ext cx="1800000" cy="7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IMC LOSSES CALCULATION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930315"/>
            <a:ext cx="11733110" cy="536571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	In FES, not possible to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IMC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real DAB </a:t>
            </a:r>
            <a:r>
              <a:rPr lang="fr-FR" sz="2400" dirty="0" err="1" smtClean="0"/>
              <a:t>waveforms</a:t>
            </a:r>
            <a:r>
              <a:rPr lang="fr-FR" sz="2400" dirty="0" smtClean="0"/>
              <a:t>, </a:t>
            </a:r>
            <a:r>
              <a:rPr lang="fr-FR" sz="2400" dirty="0" err="1" smtClean="0"/>
              <a:t>so</a:t>
            </a:r>
            <a:endParaRPr lang="fr-FR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	How to </a:t>
            </a:r>
            <a:r>
              <a:rPr lang="fr-FR" sz="2400" dirty="0" err="1" smtClean="0"/>
              <a:t>calculate</a:t>
            </a:r>
            <a:r>
              <a:rPr lang="fr-FR" sz="2400" dirty="0" smtClean="0"/>
              <a:t> real total </a:t>
            </a:r>
            <a:r>
              <a:rPr lang="fr-FR" sz="2400" dirty="0" err="1" smtClean="0"/>
              <a:t>copper</a:t>
            </a:r>
            <a:r>
              <a:rPr lang="fr-FR" sz="2400" dirty="0" smtClean="0"/>
              <a:t> </a:t>
            </a:r>
            <a:r>
              <a:rPr lang="fr-FR" sz="2400" dirty="0" err="1" smtClean="0"/>
              <a:t>losses</a:t>
            </a:r>
            <a:r>
              <a:rPr lang="fr-FR" sz="2400" dirty="0" smtClean="0"/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Key point 1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Main DAB phase shift </a:t>
            </a:r>
            <a:r>
              <a:rPr lang="fr-FR" sz="2200" dirty="0" err="1" smtClean="0"/>
              <a:t>characteristic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phase </a:t>
            </a:r>
            <a:r>
              <a:rPr lang="fr-FR" sz="2200" dirty="0" err="1" smtClean="0"/>
              <a:t>difference</a:t>
            </a:r>
            <a:r>
              <a:rPr lang="fr-FR" sz="2200" dirty="0" smtClean="0"/>
              <a:t>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P and 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- </a:t>
            </a:r>
            <a:r>
              <a:rPr lang="fr-FR" sz="2200" dirty="0" err="1" smtClean="0"/>
              <a:t>Purple</a:t>
            </a:r>
            <a:r>
              <a:rPr lang="fr-FR" sz="2200" dirty="0" smtClean="0"/>
              <a:t> </a:t>
            </a:r>
            <a:r>
              <a:rPr lang="fr-FR" sz="2200" dirty="0"/>
              <a:t>: P voltage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- Green </a:t>
            </a:r>
            <a:r>
              <a:rPr lang="fr-FR" sz="2200" dirty="0"/>
              <a:t>: </a:t>
            </a:r>
            <a:r>
              <a:rPr lang="fr-FR" sz="2200" dirty="0" smtClean="0"/>
              <a:t>S </a:t>
            </a:r>
            <a:r>
              <a:rPr lang="fr-FR" sz="2200" dirty="0"/>
              <a:t>voltage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- </a:t>
            </a:r>
            <a:r>
              <a:rPr lang="fr-FR" sz="2200" dirty="0" err="1" smtClean="0"/>
              <a:t>Drawn</a:t>
            </a:r>
            <a:r>
              <a:rPr lang="fr-FR" sz="2200" dirty="0" smtClean="0"/>
              <a:t> for </a:t>
            </a:r>
            <a:r>
              <a:rPr lang="fr-FR" sz="2200" dirty="0" err="1" smtClean="0"/>
              <a:t>currents</a:t>
            </a:r>
            <a:r>
              <a:rPr lang="fr-FR" sz="2200" dirty="0" smtClean="0"/>
              <a:t> </a:t>
            </a:r>
            <a:r>
              <a:rPr lang="fr-FR" sz="2200" dirty="0" err="1" smtClean="0"/>
              <a:t>adapted</a:t>
            </a: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  to </a:t>
            </a:r>
            <a:r>
              <a:rPr lang="fr-FR" sz="2200" dirty="0" err="1" smtClean="0"/>
              <a:t>our</a:t>
            </a:r>
            <a:r>
              <a:rPr lang="fr-FR" sz="2200" dirty="0" smtClean="0"/>
              <a:t> DAB </a:t>
            </a:r>
            <a:r>
              <a:rPr lang="fr-FR" sz="2200" dirty="0" err="1" smtClean="0"/>
              <a:t>example</a:t>
            </a: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fr-FR" sz="2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603" t="15538" r="6528" b="10811"/>
          <a:stretch/>
        </p:blipFill>
        <p:spPr>
          <a:xfrm>
            <a:off x="4461328" y="3025573"/>
            <a:ext cx="7200000" cy="33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IMC LOSSES CALCULATION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930315"/>
            <a:ext cx="11733110" cy="55276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Key point 2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In FES, to </a:t>
            </a:r>
            <a:r>
              <a:rPr lang="fr-FR" sz="2200" dirty="0" err="1" smtClean="0"/>
              <a:t>caculate</a:t>
            </a:r>
            <a:r>
              <a:rPr lang="fr-FR" sz="2200" dirty="0" smtClean="0"/>
              <a:t> </a:t>
            </a:r>
            <a:r>
              <a:rPr lang="fr-FR" sz="2200" dirty="0" err="1" smtClean="0"/>
              <a:t>copper</a:t>
            </a:r>
            <a:r>
              <a:rPr lang="fr-FR" sz="2200" dirty="0" smtClean="0"/>
              <a:t> </a:t>
            </a:r>
            <a:r>
              <a:rPr lang="fr-FR" sz="2200" dirty="0" err="1" smtClean="0"/>
              <a:t>losses</a:t>
            </a:r>
            <a:r>
              <a:rPr lang="fr-FR" sz="2200" dirty="0" smtClean="0"/>
              <a:t>, </a:t>
            </a:r>
            <a:r>
              <a:rPr lang="fr-FR" sz="2200" dirty="0" err="1" smtClean="0"/>
              <a:t>supply</a:t>
            </a:r>
            <a:r>
              <a:rPr lang="fr-FR" sz="2200" dirty="0" smtClean="0"/>
              <a:t> </a:t>
            </a:r>
            <a:r>
              <a:rPr lang="fr-FR" sz="2200" dirty="0" err="1" smtClean="0"/>
              <a:t>windings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current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the </a:t>
            </a:r>
            <a:r>
              <a:rPr lang="fr-FR" sz="2200" dirty="0" err="1" smtClean="0"/>
              <a:t>easisest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Simulation </a:t>
            </a:r>
            <a:r>
              <a:rPr lang="fr-FR" sz="2400" b="1" dirty="0" err="1" smtClean="0"/>
              <a:t>used</a:t>
            </a:r>
            <a:endParaRPr lang="fr-FR" sz="2400" b="1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1st </a:t>
            </a:r>
            <a:r>
              <a:rPr lang="fr-FR" sz="2200" dirty="0" err="1" smtClean="0"/>
              <a:t>step</a:t>
            </a:r>
            <a:r>
              <a:rPr lang="fr-FR" sz="2200" dirty="0" smtClean="0"/>
              <a:t> : </a:t>
            </a:r>
            <a:r>
              <a:rPr lang="fr-FR" sz="2200" dirty="0" err="1" smtClean="0"/>
              <a:t>supply</a:t>
            </a:r>
            <a:r>
              <a:rPr lang="fr-FR" sz="2200" dirty="0" smtClean="0"/>
              <a:t> 1 and 2 </a:t>
            </a:r>
            <a:r>
              <a:rPr lang="fr-FR" sz="2200" dirty="0" err="1" smtClean="0"/>
              <a:t>with</a:t>
            </a:r>
            <a:r>
              <a:rPr lang="fr-FR" sz="2200" dirty="0" smtClean="0"/>
              <a:t> sinus correct </a:t>
            </a:r>
            <a:r>
              <a:rPr lang="fr-FR" sz="2200" dirty="0" err="1" smtClean="0"/>
              <a:t>currents</a:t>
            </a:r>
            <a:r>
              <a:rPr lang="fr-FR" sz="2200" dirty="0" smtClean="0"/>
              <a:t> P and S</a:t>
            </a:r>
            <a:r>
              <a:rPr lang="fr-FR" sz="2200" dirty="0" smtClean="0">
                <a:solidFill>
                  <a:srgbClr val="FFFF00"/>
                </a:solidFill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2d </a:t>
            </a:r>
            <a:r>
              <a:rPr lang="fr-FR" sz="2200" dirty="0" err="1" smtClean="0"/>
              <a:t>step</a:t>
            </a:r>
            <a:r>
              <a:rPr lang="fr-FR" sz="2200" dirty="0" smtClean="0"/>
              <a:t> : </a:t>
            </a:r>
            <a:r>
              <a:rPr lang="fr-FR" sz="2200" dirty="0" err="1" smtClean="0"/>
              <a:t>adjust</a:t>
            </a:r>
            <a:r>
              <a:rPr lang="fr-FR" sz="2200" dirty="0" smtClean="0"/>
              <a:t> phase </a:t>
            </a:r>
            <a:r>
              <a:rPr lang="fr-FR" sz="2200" dirty="0" err="1" smtClean="0"/>
              <a:t>difference</a:t>
            </a:r>
            <a:r>
              <a:rPr lang="fr-FR" sz="2200" dirty="0" smtClean="0"/>
              <a:t>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1 and 2 to </a:t>
            </a:r>
            <a:r>
              <a:rPr lang="fr-FR" sz="2200" dirty="0" err="1" smtClean="0"/>
              <a:t>obtain</a:t>
            </a:r>
            <a:r>
              <a:rPr lang="fr-FR" sz="2200" dirty="0" smtClean="0"/>
              <a:t> correct voltage/power values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P and S </a:t>
            </a:r>
            <a:r>
              <a:rPr lang="fr-FR" sz="2200" dirty="0" err="1" smtClean="0"/>
              <a:t>losses</a:t>
            </a:r>
            <a:r>
              <a:rPr lang="fr-FR" sz="2200" dirty="0" smtClean="0"/>
              <a:t> correspond to real configuration of use (for </a:t>
            </a:r>
            <a:r>
              <a:rPr lang="fr-FR" sz="2200" dirty="0" err="1" smtClean="0"/>
              <a:t>fundamental</a:t>
            </a:r>
            <a:r>
              <a:rPr lang="fr-FR" sz="2200" dirty="0" smtClean="0"/>
              <a:t> H0 of </a:t>
            </a:r>
            <a:r>
              <a:rPr lang="fr-FR" sz="2200" dirty="0" err="1" smtClean="0"/>
              <a:t>current</a:t>
            </a:r>
            <a:r>
              <a:rPr lang="fr-FR" sz="2200" dirty="0" smtClean="0"/>
              <a:t>)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err="1" smtClean="0"/>
              <a:t>Constraint</a:t>
            </a:r>
            <a:r>
              <a:rPr lang="fr-FR" sz="2200" dirty="0" smtClean="0"/>
              <a:t> :	voltage/power </a:t>
            </a:r>
            <a:r>
              <a:rPr lang="fr-FR" sz="2200" dirty="0" err="1" smtClean="0"/>
              <a:t>level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very</a:t>
            </a:r>
            <a:r>
              <a:rPr lang="fr-FR" sz="2200" dirty="0" smtClean="0"/>
              <a:t> sensitive to phase variation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/>
              <a:t>	</a:t>
            </a:r>
            <a:r>
              <a:rPr lang="fr-FR" sz="2200" dirty="0" smtClean="0"/>
              <a:t>	</a:t>
            </a:r>
            <a:r>
              <a:rPr lang="fr-FR" sz="2200" dirty="0" err="1" smtClean="0"/>
              <a:t>need</a:t>
            </a:r>
            <a:r>
              <a:rPr lang="fr-FR" sz="2200" dirty="0" smtClean="0"/>
              <a:t> to </a:t>
            </a:r>
            <a:r>
              <a:rPr lang="fr-FR" sz="2200" dirty="0" err="1" smtClean="0"/>
              <a:t>be</a:t>
            </a:r>
            <a:r>
              <a:rPr lang="fr-FR" sz="2200" dirty="0" smtClean="0"/>
              <a:t> </a:t>
            </a:r>
            <a:r>
              <a:rPr lang="fr-FR" sz="2200" dirty="0" err="1" smtClean="0"/>
              <a:t>very</a:t>
            </a:r>
            <a:r>
              <a:rPr lang="fr-FR" sz="2200" dirty="0" smtClean="0"/>
              <a:t> </a:t>
            </a:r>
            <a:r>
              <a:rPr lang="fr-FR" sz="2200" dirty="0" err="1" smtClean="0"/>
              <a:t>accurate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a </a:t>
            </a:r>
            <a:r>
              <a:rPr lang="fr-FR" sz="2200" dirty="0" err="1" smtClean="0"/>
              <a:t>numerical</a:t>
            </a:r>
            <a:r>
              <a:rPr lang="fr-FR" sz="2200" dirty="0" smtClean="0"/>
              <a:t> aspect</a:t>
            </a:r>
            <a:endParaRPr lang="fr-FR" sz="2200" dirty="0"/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1979" t="26944" r="25625" b="41481"/>
          <a:stretch/>
        </p:blipFill>
        <p:spPr>
          <a:xfrm>
            <a:off x="4273713" y="2762330"/>
            <a:ext cx="3600000" cy="1220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96053" y="2727225"/>
            <a:ext cx="264320" cy="4095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l-GR" sz="2400" dirty="0" smtClean="0"/>
              <a:t>η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7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EXPERIMENTAL RESULTS						    1/2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930314"/>
            <a:ext cx="11733110" cy="56036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DAB </a:t>
            </a:r>
            <a:r>
              <a:rPr lang="fr-FR" sz="2400" b="1" dirty="0" err="1" smtClean="0"/>
              <a:t>characteristics</a:t>
            </a:r>
            <a:r>
              <a:rPr lang="fr-FR" sz="2400" b="1" dirty="0" smtClean="0"/>
              <a:t> </a:t>
            </a:r>
            <a:r>
              <a:rPr lang="fr-FR" sz="2400" b="1" dirty="0"/>
              <a:t>:</a:t>
            </a:r>
            <a:endParaRPr lang="fr-FR" sz="2400" b="1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1,9kW / 320kHz / 270V / 28V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Experimental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waveforms</a:t>
            </a:r>
            <a:endParaRPr lang="fr-FR" sz="24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              : P voltage 270V</a:t>
            </a:r>
            <a:endParaRPr lang="fr-FR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 : </a:t>
            </a:r>
            <a:r>
              <a:rPr lang="fr-FR" sz="2400" dirty="0" smtClean="0"/>
              <a:t>S </a:t>
            </a:r>
            <a:r>
              <a:rPr lang="fr-FR" sz="2400" dirty="0"/>
              <a:t>voltage </a:t>
            </a:r>
            <a:r>
              <a:rPr lang="fr-FR" sz="2400" dirty="0" smtClean="0"/>
              <a:t>28V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	</a:t>
            </a:r>
            <a:r>
              <a:rPr lang="fr-FR" sz="2400" dirty="0"/>
              <a:t> : </a:t>
            </a:r>
            <a:r>
              <a:rPr lang="fr-FR" sz="2400" dirty="0" smtClean="0"/>
              <a:t>P </a:t>
            </a:r>
            <a:r>
              <a:rPr lang="fr-FR" sz="2400" dirty="0" err="1" smtClean="0"/>
              <a:t>current</a:t>
            </a:r>
            <a:endParaRPr lang="fr-FR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 : </a:t>
            </a:r>
            <a:r>
              <a:rPr lang="fr-FR" sz="2400" dirty="0" smtClean="0"/>
              <a:t>S </a:t>
            </a:r>
            <a:r>
              <a:rPr lang="fr-FR" sz="2400" dirty="0" err="1" smtClean="0"/>
              <a:t>current</a:t>
            </a:r>
            <a:endParaRPr lang="fr-FR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711200" y="2714173"/>
            <a:ext cx="377371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18456" y="3113317"/>
            <a:ext cx="377371" cy="0"/>
          </a:xfrm>
          <a:prstGeom prst="line">
            <a:avLst/>
          </a:prstGeom>
          <a:ln w="38100">
            <a:solidFill>
              <a:srgbClr val="CC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11198" y="3512458"/>
            <a:ext cx="377371" cy="0"/>
          </a:xfrm>
          <a:prstGeom prst="line">
            <a:avLst/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18454" y="3940627"/>
            <a:ext cx="377371" cy="0"/>
          </a:xfrm>
          <a:prstGeom prst="line">
            <a:avLst/>
          </a:prstGeom>
          <a:ln w="3810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0714" t="11587" r="15556" b="11376"/>
          <a:stretch/>
        </p:blipFill>
        <p:spPr>
          <a:xfrm>
            <a:off x="4441371" y="2119084"/>
            <a:ext cx="7200000" cy="42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EXPERIMENTAL RESULTS						    2/2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1054139"/>
            <a:ext cx="11733110" cy="538476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Discrete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magnetic</a:t>
            </a:r>
            <a:r>
              <a:rPr lang="fr-FR" sz="2400" b="1" dirty="0" smtClean="0"/>
              <a:t> component </a:t>
            </a:r>
            <a:r>
              <a:rPr lang="fr-FR" sz="2400" b="1" dirty="0" err="1" smtClean="0"/>
              <a:t>characteristics</a:t>
            </a:r>
            <a:r>
              <a:rPr lang="fr-FR" sz="2400" b="1" dirty="0" smtClean="0"/>
              <a:t> :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Inductance : ≈ 400g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Transformer : </a:t>
            </a:r>
            <a:r>
              <a:rPr lang="fr-FR" sz="2200" dirty="0"/>
              <a:t>≈</a:t>
            </a:r>
            <a:r>
              <a:rPr lang="fr-FR" sz="2200" dirty="0" smtClean="0"/>
              <a:t> 400g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Total </a:t>
            </a:r>
            <a:r>
              <a:rPr lang="fr-FR" sz="2200" dirty="0" err="1" smtClean="0"/>
              <a:t>losses</a:t>
            </a:r>
            <a:r>
              <a:rPr lang="fr-FR" sz="2200" dirty="0" smtClean="0"/>
              <a:t> </a:t>
            </a:r>
            <a:r>
              <a:rPr lang="fr-FR" sz="2200" dirty="0"/>
              <a:t>: </a:t>
            </a:r>
            <a:r>
              <a:rPr lang="fr-FR" sz="2200" dirty="0" smtClean="0"/>
              <a:t>≈ 30W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IMC </a:t>
            </a:r>
            <a:r>
              <a:rPr lang="fr-FR" sz="2400" b="1" dirty="0" err="1" smtClean="0"/>
              <a:t>characteristics</a:t>
            </a:r>
            <a:endParaRPr lang="fr-FR" sz="2400" b="1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Weight</a:t>
            </a:r>
            <a:r>
              <a:rPr lang="fr-FR" sz="2200" dirty="0" smtClean="0"/>
              <a:t> : 250g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L</a:t>
            </a:r>
            <a:r>
              <a:rPr lang="fr-FR" sz="2200" baseline="-25000" dirty="0" smtClean="0"/>
              <a:t>0</a:t>
            </a:r>
            <a:r>
              <a:rPr lang="fr-FR" sz="2200" dirty="0" smtClean="0"/>
              <a:t> = 223µH  –  L</a:t>
            </a:r>
            <a:r>
              <a:rPr lang="fr-FR" sz="2200" baseline="-25000" dirty="0" smtClean="0"/>
              <a:t>CC</a:t>
            </a:r>
            <a:r>
              <a:rPr lang="fr-FR" sz="2200" dirty="0" smtClean="0"/>
              <a:t> </a:t>
            </a:r>
            <a:r>
              <a:rPr lang="fr-FR" sz="2200" dirty="0"/>
              <a:t>= 11,8µH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err="1" smtClean="0"/>
              <a:t>Losses</a:t>
            </a:r>
            <a:r>
              <a:rPr lang="fr-FR" sz="2200" dirty="0" smtClean="0"/>
              <a:t> </a:t>
            </a:r>
            <a:r>
              <a:rPr lang="fr-FR" sz="2200" dirty="0"/>
              <a:t>: </a:t>
            </a:r>
            <a:r>
              <a:rPr lang="fr-FR" sz="2200" dirty="0" smtClean="0"/>
              <a:t>≈ 20W  at	nominal power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/>
              <a:t>	</a:t>
            </a:r>
            <a:r>
              <a:rPr lang="fr-FR" sz="2200" dirty="0" smtClean="0"/>
              <a:t>		room </a:t>
            </a:r>
            <a:r>
              <a:rPr lang="fr-FR" sz="2200" dirty="0" err="1" smtClean="0"/>
              <a:t>temperature</a:t>
            </a: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			</a:t>
            </a:r>
            <a:r>
              <a:rPr lang="fr-FR" sz="2200" dirty="0" err="1" smtClean="0"/>
              <a:t>whithout</a:t>
            </a:r>
            <a:r>
              <a:rPr lang="fr-FR" sz="2200" dirty="0" smtClean="0"/>
              <a:t> </a:t>
            </a:r>
            <a:r>
              <a:rPr lang="fr-FR" sz="2200" dirty="0" err="1" smtClean="0"/>
              <a:t>heatsink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Dimensions (</a:t>
            </a:r>
            <a:r>
              <a:rPr lang="fr-FR" sz="2200" dirty="0" err="1" smtClean="0"/>
              <a:t>without</a:t>
            </a:r>
            <a:r>
              <a:rPr lang="fr-FR" sz="2200" dirty="0" smtClean="0"/>
              <a:t> connections) : 46x46x46 (</a:t>
            </a:r>
            <a:r>
              <a:rPr lang="fr-FR" sz="2200" dirty="0" err="1" smtClean="0"/>
              <a:t>LxWxHmm</a:t>
            </a:r>
            <a:r>
              <a:rPr lang="fr-FR" sz="2200" dirty="0" smtClean="0"/>
              <a:t>)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/>
              <a:t>	</a:t>
            </a:r>
            <a:r>
              <a:rPr lang="fr-FR" sz="2200" dirty="0" smtClean="0"/>
              <a:t>	But :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>
                <a:solidFill>
                  <a:srgbClr val="FF0000"/>
                </a:solidFill>
              </a:rPr>
              <a:t>industrial </a:t>
            </a:r>
            <a:r>
              <a:rPr lang="fr-FR" sz="2200" dirty="0" smtClean="0">
                <a:solidFill>
                  <a:srgbClr val="FF0000"/>
                </a:solidFill>
              </a:rPr>
              <a:t>set-up/tuning is more complex</a:t>
            </a:r>
            <a:r>
              <a:rPr lang="fr-FR" sz="2200" dirty="0" smtClean="0"/>
              <a:t> (not manufacturing) </a:t>
            </a:r>
            <a:endParaRPr lang="fr-FR" sz="2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66" y="1874482"/>
            <a:ext cx="3600000" cy="34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1120814"/>
            <a:ext cx="11733110" cy="515616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EXXELIA know-how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Design IMC for </a:t>
            </a:r>
            <a:r>
              <a:rPr lang="fr-FR" sz="2200" dirty="0" err="1" smtClean="0"/>
              <a:t>different</a:t>
            </a:r>
            <a:r>
              <a:rPr lang="fr-FR" sz="2200" dirty="0" smtClean="0"/>
              <a:t> topologies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>
                <a:sym typeface="Wingdings" panose="05000000000000000000" pitchFamily="2" charset="2"/>
              </a:rPr>
              <a:t>Design IMC for </a:t>
            </a:r>
            <a:r>
              <a:rPr lang="fr-FR" sz="2200" dirty="0" err="1" smtClean="0">
                <a:sym typeface="Wingdings" panose="05000000000000000000" pitchFamily="2" charset="2"/>
              </a:rPr>
              <a:t>powers</a:t>
            </a:r>
            <a:r>
              <a:rPr lang="fr-FR" sz="2200" dirty="0" smtClean="0">
                <a:sym typeface="Wingdings" panose="05000000000000000000" pitchFamily="2" charset="2"/>
              </a:rPr>
              <a:t> </a:t>
            </a:r>
            <a:r>
              <a:rPr lang="fr-FR" sz="2200" dirty="0" err="1" smtClean="0">
                <a:sym typeface="Wingdings" panose="05000000000000000000" pitchFamily="2" charset="2"/>
              </a:rPr>
              <a:t>from</a:t>
            </a:r>
            <a:r>
              <a:rPr lang="fr-FR" sz="2200" dirty="0" smtClean="0">
                <a:sym typeface="Wingdings" panose="05000000000000000000" pitchFamily="2" charset="2"/>
              </a:rPr>
              <a:t> </a:t>
            </a:r>
            <a:r>
              <a:rPr lang="fr-FR" sz="2200" dirty="0" err="1" smtClean="0">
                <a:sym typeface="Wingdings" panose="05000000000000000000" pitchFamily="2" charset="2"/>
              </a:rPr>
              <a:t>several</a:t>
            </a:r>
            <a:r>
              <a:rPr lang="fr-FR" sz="2200" dirty="0" smtClean="0">
                <a:sym typeface="Wingdings" panose="05000000000000000000" pitchFamily="2" charset="2"/>
              </a:rPr>
              <a:t> 100W up to </a:t>
            </a:r>
            <a:r>
              <a:rPr lang="fr-FR" sz="2200" dirty="0" err="1" smtClean="0">
                <a:sym typeface="Wingdings" panose="05000000000000000000" pitchFamily="2" charset="2"/>
              </a:rPr>
              <a:t>several</a:t>
            </a:r>
            <a:r>
              <a:rPr lang="fr-FR" sz="2200" dirty="0" smtClean="0">
                <a:sym typeface="Wingdings" panose="05000000000000000000" pitchFamily="2" charset="2"/>
              </a:rPr>
              <a:t> 10kW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>
                <a:sym typeface="Wingdings" panose="05000000000000000000" pitchFamily="2" charset="2"/>
              </a:rPr>
              <a:t>Exemple of application : satellite </a:t>
            </a:r>
            <a:r>
              <a:rPr lang="fr-FR" sz="2200" dirty="0" err="1" smtClean="0">
                <a:sym typeface="Wingdings" panose="05000000000000000000" pitchFamily="2" charset="2"/>
              </a:rPr>
              <a:t>ionic</a:t>
            </a:r>
            <a:r>
              <a:rPr lang="fr-FR" sz="2200" dirty="0" smtClean="0">
                <a:sym typeface="Wingdings" panose="05000000000000000000" pitchFamily="2" charset="2"/>
              </a:rPr>
              <a:t> propulsion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>
                <a:sym typeface="Wingdings" panose="05000000000000000000" pitchFamily="2" charset="2"/>
              </a:rPr>
              <a:t>			        </a:t>
            </a:r>
            <a:r>
              <a:rPr lang="en-US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DAB generating high voltage for ionic thruster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Perspectives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err="1" smtClean="0"/>
              <a:t>Exxelia</a:t>
            </a:r>
            <a:r>
              <a:rPr lang="fr-FR" sz="2200" dirty="0" smtClean="0"/>
              <a:t> </a:t>
            </a:r>
            <a:r>
              <a:rPr lang="fr-FR" sz="2200" dirty="0" err="1" smtClean="0"/>
              <a:t>works</a:t>
            </a:r>
            <a:r>
              <a:rPr lang="fr-FR" sz="2200" dirty="0" smtClean="0"/>
              <a:t> on IMC </a:t>
            </a:r>
            <a:r>
              <a:rPr lang="fr-FR" sz="2200" dirty="0" err="1" smtClean="0"/>
              <a:t>without</a:t>
            </a:r>
            <a:r>
              <a:rPr lang="fr-FR" sz="2200" dirty="0" smtClean="0"/>
              <a:t> </a:t>
            </a:r>
            <a:r>
              <a:rPr lang="fr-FR" sz="2200" dirty="0" err="1" smtClean="0"/>
              <a:t>magnetic</a:t>
            </a:r>
            <a:r>
              <a:rPr lang="fr-FR" sz="2200" dirty="0" smtClean="0"/>
              <a:t> circuit at </a:t>
            </a:r>
            <a:r>
              <a:rPr lang="fr-FR" sz="2200" dirty="0" err="1" smtClean="0"/>
              <a:t>frequencies</a:t>
            </a:r>
            <a:r>
              <a:rPr lang="fr-FR" sz="2200" dirty="0" smtClean="0"/>
              <a:t>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500kHz and 1MHz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Mass </a:t>
            </a:r>
            <a:r>
              <a:rPr lang="fr-FR" sz="2200" dirty="0" err="1" smtClean="0"/>
              <a:t>reduction</a:t>
            </a:r>
            <a:r>
              <a:rPr lang="fr-FR" sz="2200" dirty="0" smtClean="0"/>
              <a:t> </a:t>
            </a:r>
            <a:r>
              <a:rPr lang="fr-FR" sz="2200" dirty="0" err="1" smtClean="0"/>
              <a:t>aim</a:t>
            </a:r>
            <a:r>
              <a:rPr lang="fr-FR" sz="2200" dirty="0" smtClean="0"/>
              <a:t> : </a:t>
            </a:r>
            <a:r>
              <a:rPr lang="fr-FR" sz="2200" dirty="0" err="1" smtClean="0"/>
              <a:t>another</a:t>
            </a:r>
            <a:r>
              <a:rPr lang="fr-FR" sz="2200" dirty="0" smtClean="0"/>
              <a:t> 40% </a:t>
            </a:r>
            <a:r>
              <a:rPr lang="fr-FR" sz="2200" dirty="0" err="1" smtClean="0"/>
              <a:t>less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1278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</a:p>
          <a:p>
            <a:pPr algn="ctr"/>
            <a:r>
              <a:rPr lang="fr-FR" dirty="0" smtClean="0"/>
              <a:t>Questions?</a:t>
            </a:r>
            <a:endParaRPr lang="fr-FR" dirty="0"/>
          </a:p>
        </p:txBody>
      </p:sp>
      <p:sp>
        <p:nvSpPr>
          <p:cNvPr id="3" name="Espace réservé du texte 7"/>
          <p:cNvSpPr txBox="1">
            <a:spLocks/>
          </p:cNvSpPr>
          <p:nvPr/>
        </p:nvSpPr>
        <p:spPr>
          <a:xfrm>
            <a:off x="882594" y="4979112"/>
            <a:ext cx="3085106" cy="137442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kern="1200" baseline="0">
                <a:solidFill>
                  <a:schemeClr val="tx1"/>
                </a:solidFill>
                <a:latin typeface="FrankRuehl" panose="020E0503060101010101" pitchFamily="34" charset="-79"/>
                <a:ea typeface="+mn-ea"/>
                <a:cs typeface="FrankRuehl" panose="020E0503060101010101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altLang="x-none" sz="1800" b="1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Benoit KRAFFT</a:t>
            </a:r>
          </a:p>
          <a:p>
            <a:pPr algn="ctr">
              <a:defRPr/>
            </a:pPr>
            <a:r>
              <a:rPr lang="fr-FR" altLang="x-none" b="1" dirty="0" err="1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Technical</a:t>
            </a:r>
            <a:r>
              <a:rPr lang="fr-FR" altLang="x-none" b="1" dirty="0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 Manager</a:t>
            </a:r>
            <a:r>
              <a:rPr lang="fr-FR" altLang="x-none" sz="1100" b="1" dirty="0" smtClean="0">
                <a:solidFill>
                  <a:srgbClr val="8A939D"/>
                </a:solidFill>
                <a:ea typeface="MS PGothic" panose="020B0600070205080204" pitchFamily="34" charset="-128"/>
              </a:rPr>
              <a:t> </a:t>
            </a:r>
            <a:r>
              <a:rPr lang="fr-FR" altLang="x-none" sz="1100" b="1" dirty="0">
                <a:solidFill>
                  <a:srgbClr val="8A939D"/>
                </a:solidFill>
                <a:ea typeface="MS PGothic" panose="020B0600070205080204" pitchFamily="34" charset="-128"/>
              </a:rPr>
              <a:t>• </a:t>
            </a:r>
            <a:r>
              <a:rPr lang="fr-FR" altLang="x-none" b="1" dirty="0" err="1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Exxelia</a:t>
            </a:r>
            <a:r>
              <a:rPr lang="fr-FR" altLang="x-none" b="1" dirty="0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r>
              <a:rPr lang="fr-FR" altLang="x-none" b="1" dirty="0" err="1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Magnetics</a:t>
            </a:r>
            <a:endParaRPr lang="fr-FR" altLang="x-none" b="1" dirty="0">
              <a:solidFill>
                <a:srgbClr val="8A939D"/>
              </a:solidFill>
              <a:latin typeface="+mn-lt"/>
              <a:ea typeface="MS PGothic" panose="020B0600070205080204" pitchFamily="34" charset="-128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altLang="x-none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Phone: +33 (0)3 82 59 17 32</a:t>
            </a:r>
            <a:endParaRPr lang="fr-FR" altLang="x-none" dirty="0">
              <a:solidFill>
                <a:prstClr val="black"/>
              </a:solidFill>
              <a:latin typeface="+mn-lt"/>
              <a:ea typeface="MS PGothic" panose="020B0600070205080204" pitchFamily="34" charset="-128"/>
              <a:cs typeface="+mn-cs"/>
            </a:endParaRPr>
          </a:p>
          <a:p>
            <a:pPr algn="ctr">
              <a:defRPr/>
            </a:pPr>
            <a:r>
              <a:rPr lang="fr-FR" altLang="x-none" dirty="0" err="1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Cell</a:t>
            </a:r>
            <a:r>
              <a:rPr lang="fr-FR" altLang="x-none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: +33 (0)6 35 22 53 79</a:t>
            </a:r>
            <a:endParaRPr lang="fr-FR" altLang="x-none" dirty="0">
              <a:solidFill>
                <a:prstClr val="black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4520717" y="4974082"/>
            <a:ext cx="3847106" cy="137442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kern="1200" baseline="0">
                <a:solidFill>
                  <a:schemeClr val="tx1"/>
                </a:solidFill>
                <a:latin typeface="FrankRuehl" panose="020E0503060101010101" pitchFamily="34" charset="-79"/>
                <a:ea typeface="+mn-ea"/>
                <a:cs typeface="FrankRuehl" panose="020E0503060101010101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altLang="x-none" sz="1800" b="1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Bruno COGITORE</a:t>
            </a:r>
            <a:endParaRPr lang="fr-FR" altLang="x-none" dirty="0">
              <a:solidFill>
                <a:prstClr val="black"/>
              </a:solidFill>
              <a:latin typeface="+mn-lt"/>
              <a:ea typeface="MS PGothic" panose="020B0600070205080204" pitchFamily="34" charset="-128"/>
              <a:cs typeface="+mn-cs"/>
            </a:endParaRPr>
          </a:p>
          <a:p>
            <a:pPr algn="ctr">
              <a:defRPr/>
            </a:pPr>
            <a:r>
              <a:rPr lang="fr-FR" altLang="x-none" b="1" dirty="0" err="1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Magnetic</a:t>
            </a:r>
            <a:r>
              <a:rPr lang="fr-FR" altLang="x-none" b="1" dirty="0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 Expert / Innovation • </a:t>
            </a:r>
            <a:r>
              <a:rPr lang="fr-FR" altLang="x-none" b="1" dirty="0" err="1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Exxelia</a:t>
            </a:r>
            <a:r>
              <a:rPr lang="fr-FR" altLang="x-none" b="1" dirty="0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r>
              <a:rPr lang="fr-FR" altLang="x-none" b="1" dirty="0" err="1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Magnetics</a:t>
            </a:r>
            <a:r>
              <a:rPr lang="fr-FR" altLang="x-none" b="1" dirty="0" smtClean="0">
                <a:solidFill>
                  <a:srgbClr val="8A939D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fr-FR" altLang="x-none" b="1" dirty="0">
              <a:solidFill>
                <a:srgbClr val="8A939D"/>
              </a:solidFill>
              <a:latin typeface="+mn-lt"/>
              <a:ea typeface="MS PGothic" panose="020B0600070205080204" pitchFamily="34" charset="-128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altLang="x-none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Phone</a:t>
            </a:r>
            <a:r>
              <a:rPr lang="fr-FR" altLang="x-none" dirty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: +33 (</a:t>
            </a:r>
            <a:r>
              <a:rPr lang="fr-FR" altLang="x-none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0)4 51 62 13 99 </a:t>
            </a:r>
            <a:endParaRPr lang="fr-FR" altLang="x-none" dirty="0">
              <a:solidFill>
                <a:prstClr val="black"/>
              </a:solidFill>
              <a:latin typeface="+mn-lt"/>
              <a:ea typeface="MS PGothic" panose="020B0600070205080204" pitchFamily="34" charset="-128"/>
              <a:cs typeface="+mn-cs"/>
            </a:endParaRPr>
          </a:p>
          <a:p>
            <a:pPr algn="ctr">
              <a:defRPr/>
            </a:pPr>
            <a:r>
              <a:rPr lang="fr-FR" altLang="x-none" dirty="0" err="1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Cell</a:t>
            </a:r>
            <a:r>
              <a:rPr lang="fr-FR" altLang="x-none" dirty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: +33 (0)6 </a:t>
            </a:r>
            <a:r>
              <a:rPr lang="fr-FR" altLang="x-none" dirty="0" smtClean="0">
                <a:solidFill>
                  <a:prstClr val="black"/>
                </a:solidFill>
                <a:latin typeface="+mn-lt"/>
                <a:ea typeface="MS PGothic" panose="020B0600070205080204" pitchFamily="34" charset="-128"/>
                <a:cs typeface="+mn-cs"/>
              </a:rPr>
              <a:t>99 36 16 47</a:t>
            </a:r>
            <a:endParaRPr lang="fr-FR" altLang="x-none" dirty="0">
              <a:solidFill>
                <a:prstClr val="black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42628"/>
            <a:ext cx="9602431" cy="663459"/>
          </a:xfrm>
        </p:spPr>
        <p:txBody>
          <a:bodyPr/>
          <a:lstStyle/>
          <a:p>
            <a:r>
              <a:rPr lang="fr-FR" sz="3600" dirty="0" smtClean="0"/>
              <a:t>SUMMARY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1114344"/>
            <a:ext cx="10432068" cy="47054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Introduction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Power </a:t>
            </a:r>
            <a:r>
              <a:rPr lang="fr-FR" sz="2200" dirty="0" err="1" smtClean="0"/>
              <a:t>electronic</a:t>
            </a:r>
            <a:r>
              <a:rPr lang="fr-FR" sz="2200" dirty="0" smtClean="0"/>
              <a:t> aspect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Magnetic</a:t>
            </a:r>
            <a:r>
              <a:rPr lang="fr-FR" sz="2200" dirty="0" smtClean="0"/>
              <a:t> component aspect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DAB </a:t>
            </a:r>
            <a:r>
              <a:rPr lang="fr-FR" sz="2400" b="1" dirty="0" err="1" smtClean="0"/>
              <a:t>functioning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overview</a:t>
            </a:r>
            <a:endParaRPr lang="fr-FR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IMC design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Challenges</a:t>
            </a: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Simulation </a:t>
            </a:r>
            <a:r>
              <a:rPr lang="fr-FR" sz="2200" dirty="0" err="1" smtClean="0"/>
              <a:t>difficulties</a:t>
            </a:r>
            <a:r>
              <a:rPr lang="fr-FR" sz="2200" dirty="0" smtClean="0"/>
              <a:t> and </a:t>
            </a:r>
            <a:r>
              <a:rPr lang="fr-FR" sz="2200" dirty="0" err="1" smtClean="0"/>
              <a:t>work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Electromagnetic</a:t>
            </a:r>
            <a:r>
              <a:rPr lang="fr-FR" sz="2200" dirty="0" smtClean="0"/>
              <a:t> </a:t>
            </a:r>
            <a:r>
              <a:rPr lang="fr-FR" sz="2200" dirty="0" err="1" smtClean="0"/>
              <a:t>characterization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Losses</a:t>
            </a:r>
            <a:r>
              <a:rPr lang="fr-FR" sz="2200" dirty="0" smtClean="0"/>
              <a:t> </a:t>
            </a:r>
            <a:r>
              <a:rPr lang="fr-FR" sz="2200" dirty="0" err="1" smtClean="0"/>
              <a:t>calculation</a:t>
            </a: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Experimental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results</a:t>
            </a:r>
            <a:endParaRPr lang="fr-FR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5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1021;p33"/>
          <p:cNvCxnSpPr/>
          <p:nvPr/>
        </p:nvCxnSpPr>
        <p:spPr>
          <a:xfrm rot="-5400000" flipH="1">
            <a:off x="1122509" y="3395315"/>
            <a:ext cx="360000" cy="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1023;p33"/>
          <p:cNvCxnSpPr/>
          <p:nvPr/>
        </p:nvCxnSpPr>
        <p:spPr>
          <a:xfrm rot="10800000" flipV="1">
            <a:off x="2178891" y="1597068"/>
            <a:ext cx="1440000" cy="540000"/>
          </a:xfrm>
          <a:prstGeom prst="bentConnector3">
            <a:avLst>
              <a:gd name="adj1" fmla="val 10013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" name="Google Shape;1027;p33"/>
          <p:cNvSpPr txBox="1"/>
          <p:nvPr/>
        </p:nvSpPr>
        <p:spPr>
          <a:xfrm>
            <a:off x="3627769" y="1235358"/>
            <a:ext cx="2013600" cy="73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Reduce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carbon</a:t>
            </a:r>
            <a:r>
              <a:rPr lang="fr-FR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b="1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footprint</a:t>
            </a:r>
            <a:endParaRPr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030;p33"/>
          <p:cNvSpPr txBox="1"/>
          <p:nvPr/>
        </p:nvSpPr>
        <p:spPr>
          <a:xfrm>
            <a:off x="6542843" y="3595158"/>
            <a:ext cx="5308845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DAB/MAB	</a:t>
            </a:r>
            <a:r>
              <a:rPr lang="fr-FR" b="1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resonant</a:t>
            </a:r>
            <a:r>
              <a:rPr lang="fr-FR" b="1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LLC/CLLC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interleaved</a:t>
            </a:r>
            <a:r>
              <a:rPr lang="fr-FR" b="1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converters</a:t>
            </a:r>
            <a:endParaRPr dirty="0"/>
          </a:p>
        </p:txBody>
      </p:sp>
      <p:sp>
        <p:nvSpPr>
          <p:cNvPr id="37" name="Google Shape;1040;p33"/>
          <p:cNvSpPr txBox="1"/>
          <p:nvPr/>
        </p:nvSpPr>
        <p:spPr>
          <a:xfrm>
            <a:off x="301842" y="2296165"/>
            <a:ext cx="3475028" cy="7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fr-FR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launchers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/satellites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 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fr-FR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 lang="fr-FR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 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power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45;p33"/>
          <p:cNvSpPr txBox="1"/>
          <p:nvPr/>
        </p:nvSpPr>
        <p:spPr>
          <a:xfrm>
            <a:off x="523203" y="3668323"/>
            <a:ext cx="2798700" cy="218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1975" tIns="45700" rIns="719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Innovative</a:t>
            </a:r>
            <a:r>
              <a:rPr lang="fr-FR" b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fr-FR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</a:t>
            </a:r>
            <a:r>
              <a:rPr lang="fr-FR" b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hallenging</a:t>
            </a:r>
            <a:r>
              <a:rPr lang="fr-FR" b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power </a:t>
            </a:r>
            <a:r>
              <a:rPr lang="fr-FR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electronic</a:t>
            </a:r>
            <a:r>
              <a:rPr lang="fr-FR" b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converter</a:t>
            </a:r>
            <a:r>
              <a:rPr lang="fr-FR" b="0" dirty="0" err="1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</a:t>
            </a:r>
            <a:endParaRPr lang="fr-FR" b="0" dirty="0" smtClea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692" lvl="0" indent="-285692"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Higher Voltage</a:t>
            </a:r>
            <a:endParaRPr lang="en-US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285692" lvl="0" indent="-285692"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Higher Frequency</a:t>
            </a:r>
          </a:p>
          <a:p>
            <a:pPr marL="285692" lvl="0" indent="-285692"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Higher Power Density</a:t>
            </a:r>
          </a:p>
          <a:p>
            <a:pPr marL="285692" marR="0" lvl="0" indent="-28569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fr-FR" b="1" dirty="0" err="1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Bidirectionnal</a:t>
            </a:r>
            <a:endParaRPr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046;p33"/>
          <p:cNvSpPr/>
          <p:nvPr/>
        </p:nvSpPr>
        <p:spPr>
          <a:xfrm>
            <a:off x="3849980" y="3668323"/>
            <a:ext cx="531000" cy="2154000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047;p33"/>
          <p:cNvSpPr txBox="1"/>
          <p:nvPr/>
        </p:nvSpPr>
        <p:spPr>
          <a:xfrm rot="5400000">
            <a:off x="3095818" y="4591423"/>
            <a:ext cx="105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cap="none" dirty="0">
                <a:solidFill>
                  <a:srgbClr val="00A160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1" dirty="0"/>
          </a:p>
        </p:txBody>
      </p:sp>
      <p:sp>
        <p:nvSpPr>
          <p:cNvPr id="48" name="Titre 4"/>
          <p:cNvSpPr>
            <a:spLocks noGrp="1"/>
          </p:cNvSpPr>
          <p:nvPr>
            <p:ph type="title"/>
          </p:nvPr>
        </p:nvSpPr>
        <p:spPr>
          <a:xfrm>
            <a:off x="135940" y="71069"/>
            <a:ext cx="9602431" cy="663459"/>
          </a:xfrm>
        </p:spPr>
        <p:txBody>
          <a:bodyPr/>
          <a:lstStyle/>
          <a:p>
            <a:r>
              <a:rPr lang="fr-FR" sz="3600" dirty="0" smtClean="0"/>
              <a:t>POWER ELECTRONICS TRENDS</a:t>
            </a:r>
            <a:endParaRPr lang="fr-FR" sz="3600" dirty="0"/>
          </a:p>
        </p:txBody>
      </p:sp>
      <p:sp>
        <p:nvSpPr>
          <p:cNvPr id="49" name="Google Shape;1022;p33"/>
          <p:cNvSpPr txBox="1"/>
          <p:nvPr/>
        </p:nvSpPr>
        <p:spPr>
          <a:xfrm>
            <a:off x="5498341" y="2301240"/>
            <a:ext cx="2309400" cy="7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onstraint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lang="fr-FR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Weight</a:t>
            </a:r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reduction</a:t>
            </a:r>
            <a:endParaRPr dirty="0"/>
          </a:p>
        </p:txBody>
      </p:sp>
      <p:sp>
        <p:nvSpPr>
          <p:cNvPr id="2" name="Plus 1"/>
          <p:cNvSpPr/>
          <p:nvPr/>
        </p:nvSpPr>
        <p:spPr>
          <a:xfrm>
            <a:off x="4270244" y="2336297"/>
            <a:ext cx="720000" cy="720000"/>
          </a:xfrm>
          <a:prstGeom prst="mathPlus">
            <a:avLst>
              <a:gd name="adj1" fmla="val 11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Google Shape;1023;p33"/>
          <p:cNvCxnSpPr/>
          <p:nvPr/>
        </p:nvCxnSpPr>
        <p:spPr>
          <a:xfrm rot="10800000" flipH="1" flipV="1">
            <a:off x="5638696" y="1598546"/>
            <a:ext cx="1080000" cy="540000"/>
          </a:xfrm>
          <a:prstGeom prst="bentConnector3">
            <a:avLst>
              <a:gd name="adj1" fmla="val 10013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" name="Google Shape;1022;p33"/>
          <p:cNvSpPr txBox="1"/>
          <p:nvPr/>
        </p:nvSpPr>
        <p:spPr>
          <a:xfrm>
            <a:off x="4909057" y="3598722"/>
            <a:ext cx="163249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Topologies :</a:t>
            </a:r>
            <a:endParaRPr lang="fr-FR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030;p33"/>
          <p:cNvSpPr txBox="1"/>
          <p:nvPr/>
        </p:nvSpPr>
        <p:spPr>
          <a:xfrm>
            <a:off x="6544322" y="4368994"/>
            <a:ext cx="5308845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GaN</a:t>
            </a:r>
            <a:endParaRPr lang="fr-FR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transistors</a:t>
            </a:r>
            <a:endParaRPr dirty="0"/>
          </a:p>
        </p:txBody>
      </p:sp>
      <p:sp>
        <p:nvSpPr>
          <p:cNvPr id="53" name="Google Shape;1022;p33"/>
          <p:cNvSpPr txBox="1"/>
          <p:nvPr/>
        </p:nvSpPr>
        <p:spPr>
          <a:xfrm>
            <a:off x="4910536" y="4372558"/>
            <a:ext cx="163249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Active components :</a:t>
            </a:r>
            <a:endParaRPr lang="fr-FR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030;p33"/>
          <p:cNvSpPr txBox="1"/>
          <p:nvPr/>
        </p:nvSpPr>
        <p:spPr>
          <a:xfrm>
            <a:off x="6545802" y="5142827"/>
            <a:ext cx="5308845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cap="none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EXXELIA </a:t>
            </a:r>
            <a:r>
              <a:rPr lang="fr-FR" b="1" cap="none" dirty="0" err="1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develops</a:t>
            </a:r>
            <a:endParaRPr lang="fr-FR" b="1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cap="none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Integrated </a:t>
            </a:r>
            <a:r>
              <a:rPr lang="fr-FR" b="1" cap="none" dirty="0" err="1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fr-FR" b="1" cap="none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Components (IMC)</a:t>
            </a:r>
            <a:endParaRPr b="1" dirty="0">
              <a:solidFill>
                <a:srgbClr val="0033CC"/>
              </a:solidFill>
            </a:endParaRPr>
          </a:p>
        </p:txBody>
      </p:sp>
      <p:sp>
        <p:nvSpPr>
          <p:cNvPr id="55" name="Google Shape;1022;p33"/>
          <p:cNvSpPr txBox="1"/>
          <p:nvPr/>
        </p:nvSpPr>
        <p:spPr>
          <a:xfrm>
            <a:off x="4912016" y="5146391"/>
            <a:ext cx="163249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fr-FR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components :</a:t>
            </a:r>
            <a:endParaRPr lang="fr-FR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1023;p33"/>
          <p:cNvCxnSpPr/>
          <p:nvPr/>
        </p:nvCxnSpPr>
        <p:spPr>
          <a:xfrm rot="5400000">
            <a:off x="4425645" y="1388024"/>
            <a:ext cx="360000" cy="3960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620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42" grpId="0" animBg="1"/>
      <p:bldP spid="43" grpId="0" animBg="1"/>
      <p:bldP spid="44" grpId="0"/>
      <p:bldP spid="49" grpId="0" animBg="1"/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39;g22c9fdcc250_0_0"/>
          <p:cNvSpPr/>
          <p:nvPr/>
        </p:nvSpPr>
        <p:spPr>
          <a:xfrm rot="10800000">
            <a:off x="-1" y="-25309"/>
            <a:ext cx="9273209" cy="831929"/>
          </a:xfrm>
          <a:custGeom>
            <a:avLst/>
            <a:gdLst/>
            <a:ahLst/>
            <a:cxnLst/>
            <a:rect l="l" t="t" r="r" b="b"/>
            <a:pathLst>
              <a:path w="4953746" h="259228" extrusionOk="0">
                <a:moveTo>
                  <a:pt x="4953746" y="259228"/>
                </a:moveTo>
                <a:lnTo>
                  <a:pt x="0" y="254647"/>
                </a:lnTo>
                <a:lnTo>
                  <a:pt x="1014819" y="0"/>
                </a:lnTo>
                <a:lnTo>
                  <a:pt x="4949171" y="2323"/>
                </a:lnTo>
                <a:lnTo>
                  <a:pt x="4953746" y="259228"/>
                </a:lnTo>
                <a:close/>
              </a:path>
            </a:pathLst>
          </a:custGeom>
          <a:solidFill>
            <a:srgbClr val="365160"/>
          </a:solidFill>
          <a:ln>
            <a:noFill/>
          </a:ln>
        </p:spPr>
        <p:txBody>
          <a:bodyPr spcFirstLastPara="1" wrap="square" lIns="87705" tIns="43815" rIns="87705" bIns="43815" anchor="ctr" anchorCtr="0">
            <a:noAutofit/>
          </a:bodyPr>
          <a:lstStyle/>
          <a:p>
            <a:pPr algn="r">
              <a:lnSpc>
                <a:spcPct val="333333"/>
              </a:lnSpc>
            </a:pPr>
            <a:endParaRPr sz="1200" b="1"/>
          </a:p>
        </p:txBody>
      </p:sp>
      <p:sp>
        <p:nvSpPr>
          <p:cNvPr id="11" name="Google Shape;307;g1f55c5682fc_0_0"/>
          <p:cNvSpPr txBox="1">
            <a:spLocks/>
          </p:cNvSpPr>
          <p:nvPr/>
        </p:nvSpPr>
        <p:spPr>
          <a:xfrm>
            <a:off x="181893" y="172075"/>
            <a:ext cx="10513268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50" tIns="43850" rIns="87750" bIns="43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3200"/>
              <a:buFont typeface="Century Gothic"/>
              <a:buNone/>
              <a:defRPr sz="3071" b="0" i="0" u="none" strike="noStrike" cap="none">
                <a:solidFill>
                  <a:srgbClr val="00994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800"/>
            </a:pPr>
            <a:r>
              <a:rPr lang="fr-FR" dirty="0" smtClean="0">
                <a:solidFill>
                  <a:schemeClr val="bg1"/>
                </a:solidFill>
              </a:rPr>
              <a:t>EXXELIA INNOVATION ON MAGNETIC COMPONENTS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Google Shape;280;p14"/>
          <p:cNvSpPr txBox="1"/>
          <p:nvPr/>
        </p:nvSpPr>
        <p:spPr>
          <a:xfrm>
            <a:off x="7059928" y="1349481"/>
            <a:ext cx="4042982" cy="835364"/>
          </a:xfrm>
          <a:prstGeom prst="roundRect">
            <a:avLst/>
          </a:prstGeom>
          <a:solidFill>
            <a:schemeClr val="lt1"/>
          </a:solidFill>
          <a:ln w="12700">
            <a:solidFill>
              <a:srgbClr val="00B050"/>
            </a:solidFill>
          </a:ln>
        </p:spPr>
        <p:txBody>
          <a:bodyPr spcFirstLastPara="1" wrap="square" lIns="84204" tIns="42078" rIns="84204" bIns="42078" anchor="ctr" anchorCtr="0">
            <a:noAutofit/>
          </a:bodyPr>
          <a:lstStyle/>
          <a:p>
            <a:pPr algn="ctr" defTabSz="877472">
              <a:spcAft>
                <a:spcPts val="576"/>
              </a:spcAft>
              <a:buSzPts val="1800"/>
              <a:defRPr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ONE component     =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877472">
              <a:spcAft>
                <a:spcPts val="576"/>
              </a:spcAft>
              <a:buSzPts val="1800"/>
              <a:defRPr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2 or more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electromagnetic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functions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Google Shape;280;p14"/>
          <p:cNvSpPr txBox="1"/>
          <p:nvPr/>
        </p:nvSpPr>
        <p:spPr>
          <a:xfrm>
            <a:off x="494383" y="3126096"/>
            <a:ext cx="3615978" cy="27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4204" tIns="42078" rIns="84204" bIns="42078" anchor="t" anchorCtr="0">
            <a:noAutofit/>
          </a:bodyPr>
          <a:lstStyle/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smtClean="0"/>
              <a:t>Dual Active Bridge (DAB) </a:t>
            </a:r>
            <a:r>
              <a:rPr lang="fr-FR" sz="1000" dirty="0" err="1" smtClean="0"/>
              <a:t>with</a:t>
            </a:r>
            <a:r>
              <a:rPr lang="fr-FR" sz="1000" dirty="0" smtClean="0"/>
              <a:t> 2 </a:t>
            </a:r>
            <a:r>
              <a:rPr lang="fr-FR" sz="1000" dirty="0" err="1" smtClean="0"/>
              <a:t>electromagnetic</a:t>
            </a:r>
            <a:r>
              <a:rPr lang="fr-FR" sz="1000" dirty="0" smtClean="0"/>
              <a:t> components</a:t>
            </a:r>
          </a:p>
        </p:txBody>
      </p:sp>
      <p:sp>
        <p:nvSpPr>
          <p:cNvPr id="60" name="Google Shape;280;p14"/>
          <p:cNvSpPr txBox="1"/>
          <p:nvPr/>
        </p:nvSpPr>
        <p:spPr>
          <a:xfrm>
            <a:off x="494383" y="4348526"/>
            <a:ext cx="2994541" cy="27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4204" tIns="42078" rIns="84204" bIns="42078" anchor="t" anchorCtr="0">
            <a:noAutofit/>
          </a:bodyPr>
          <a:lstStyle/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smtClean="0"/>
              <a:t>LLC </a:t>
            </a:r>
            <a:r>
              <a:rPr lang="fr-FR" sz="1000" dirty="0" err="1" smtClean="0"/>
              <a:t>resonant</a:t>
            </a:r>
            <a:r>
              <a:rPr lang="fr-FR" sz="1000" dirty="0" smtClean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3 </a:t>
            </a:r>
            <a:r>
              <a:rPr lang="fr-FR" sz="1000" dirty="0" err="1" smtClean="0"/>
              <a:t>electromagnetic</a:t>
            </a:r>
            <a:r>
              <a:rPr lang="fr-FR" sz="1000" dirty="0" smtClean="0"/>
              <a:t> components</a:t>
            </a:r>
          </a:p>
        </p:txBody>
      </p:sp>
      <p:sp>
        <p:nvSpPr>
          <p:cNvPr id="63" name="Google Shape;280;p14"/>
          <p:cNvSpPr txBox="1"/>
          <p:nvPr/>
        </p:nvSpPr>
        <p:spPr>
          <a:xfrm>
            <a:off x="570560" y="1349480"/>
            <a:ext cx="4010317" cy="835364"/>
          </a:xfrm>
          <a:prstGeom prst="roundRect">
            <a:avLst/>
          </a:prstGeom>
          <a:solidFill>
            <a:schemeClr val="lt1"/>
          </a:solidFill>
          <a:ln w="12700">
            <a:solidFill>
              <a:srgbClr val="00B050"/>
            </a:solidFill>
          </a:ln>
        </p:spPr>
        <p:txBody>
          <a:bodyPr spcFirstLastPara="1" wrap="square" lIns="84204" tIns="42078" rIns="84204" bIns="42078" anchor="ctr" anchorCtr="0">
            <a:noAutofit/>
          </a:bodyPr>
          <a:lstStyle/>
          <a:p>
            <a:pPr algn="ctr" defTabSz="877472">
              <a:spcAft>
                <a:spcPts val="576"/>
              </a:spcAft>
              <a:buSzPts val="1800"/>
              <a:defRPr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ONE component     =</a:t>
            </a:r>
          </a:p>
          <a:p>
            <a:pPr algn="ctr" defTabSz="877472">
              <a:spcAft>
                <a:spcPts val="576"/>
              </a:spcAft>
              <a:buSzPts val="1800"/>
              <a:defRPr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electromagnetic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function</a:t>
            </a:r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Google Shape;280;p14"/>
          <p:cNvSpPr txBox="1"/>
          <p:nvPr/>
        </p:nvSpPr>
        <p:spPr>
          <a:xfrm>
            <a:off x="494383" y="5637036"/>
            <a:ext cx="2512789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4204" tIns="42078" rIns="84204" bIns="42078" anchor="t" anchorCtr="0">
            <a:noAutofit/>
          </a:bodyPr>
          <a:lstStyle/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err="1" smtClean="0"/>
              <a:t>Interleaved</a:t>
            </a:r>
            <a:r>
              <a:rPr lang="fr-FR" sz="1000" dirty="0" smtClean="0"/>
              <a:t> </a:t>
            </a:r>
            <a:r>
              <a:rPr lang="fr-FR" sz="1000" dirty="0" err="1" smtClean="0"/>
              <a:t>converter</a:t>
            </a:r>
            <a:r>
              <a:rPr lang="fr-FR" sz="1000" dirty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N </a:t>
            </a:r>
            <a:r>
              <a:rPr lang="fr-FR" sz="1000" dirty="0" err="1" smtClean="0"/>
              <a:t>Inductors</a:t>
            </a:r>
            <a:endParaRPr lang="fr-FR" sz="1000" dirty="0" smtClean="0"/>
          </a:p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smtClean="0"/>
              <a:t>(</a:t>
            </a:r>
            <a:r>
              <a:rPr lang="fr-FR" sz="1000" dirty="0" err="1" smtClean="0"/>
              <a:t>Parallel</a:t>
            </a:r>
            <a:r>
              <a:rPr lang="fr-FR" sz="1000" dirty="0" smtClean="0"/>
              <a:t> </a:t>
            </a:r>
            <a:r>
              <a:rPr lang="fr-FR" sz="1000" dirty="0" err="1" smtClean="0"/>
              <a:t>multicell</a:t>
            </a:r>
            <a:r>
              <a:rPr lang="fr-FR" sz="1000" dirty="0" smtClean="0"/>
              <a:t> </a:t>
            </a:r>
            <a:r>
              <a:rPr lang="fr-FR" sz="1000" dirty="0" err="1" smtClean="0"/>
              <a:t>converters</a:t>
            </a:r>
            <a:r>
              <a:rPr lang="fr-FR" sz="1000" dirty="0" smtClean="0"/>
              <a:t>)</a:t>
            </a: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63" y="2364242"/>
            <a:ext cx="3727656" cy="718661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60" y="3580113"/>
            <a:ext cx="3727656" cy="748896"/>
          </a:xfrm>
          <a:prstGeom prst="rect">
            <a:avLst/>
          </a:prstGeom>
        </p:spPr>
      </p:pic>
      <p:sp>
        <p:nvSpPr>
          <p:cNvPr id="101" name="Pentagone 100"/>
          <p:cNvSpPr/>
          <p:nvPr/>
        </p:nvSpPr>
        <p:spPr>
          <a:xfrm>
            <a:off x="5213555" y="3077005"/>
            <a:ext cx="1180370" cy="1765606"/>
          </a:xfrm>
          <a:prstGeom prst="homePlate">
            <a:avLst>
              <a:gd name="adj" fmla="val 34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fr-FR" sz="1800" b="1" dirty="0" smtClean="0"/>
              <a:t>EXXELIA</a:t>
            </a:r>
          </a:p>
          <a:p>
            <a:pPr algn="ctr">
              <a:spcBef>
                <a:spcPts val="600"/>
              </a:spcBef>
            </a:pPr>
            <a:r>
              <a:rPr lang="fr-FR" sz="1800" b="1" dirty="0" smtClean="0"/>
              <a:t>IMC</a:t>
            </a:r>
            <a:endParaRPr lang="en-US" sz="1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221" y="3646447"/>
            <a:ext cx="3658396" cy="5833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927" y="2429642"/>
            <a:ext cx="3724984" cy="593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001" y="4763854"/>
            <a:ext cx="3734837" cy="760426"/>
          </a:xfrm>
          <a:prstGeom prst="rect">
            <a:avLst/>
          </a:prstGeom>
        </p:spPr>
      </p:pic>
      <p:sp>
        <p:nvSpPr>
          <p:cNvPr id="23" name="Google Shape;280;p14"/>
          <p:cNvSpPr txBox="1"/>
          <p:nvPr/>
        </p:nvSpPr>
        <p:spPr>
          <a:xfrm>
            <a:off x="7176482" y="3126096"/>
            <a:ext cx="3926427" cy="27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4204" tIns="42078" rIns="84204" bIns="42078" anchor="t" anchorCtr="0">
            <a:noAutofit/>
          </a:bodyPr>
          <a:lstStyle/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smtClean="0"/>
              <a:t>Dual Active Bridge (DAB) </a:t>
            </a:r>
            <a:r>
              <a:rPr lang="fr-FR" sz="1000" dirty="0" err="1" smtClean="0"/>
              <a:t>with</a:t>
            </a:r>
            <a:r>
              <a:rPr lang="fr-FR" sz="1000" dirty="0" smtClean="0"/>
              <a:t> one IMC</a:t>
            </a:r>
          </a:p>
        </p:txBody>
      </p:sp>
      <p:sp>
        <p:nvSpPr>
          <p:cNvPr id="24" name="Google Shape;280;p14"/>
          <p:cNvSpPr txBox="1"/>
          <p:nvPr/>
        </p:nvSpPr>
        <p:spPr>
          <a:xfrm>
            <a:off x="7176483" y="4348526"/>
            <a:ext cx="3767428" cy="27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4204" tIns="42078" rIns="84204" bIns="42078" anchor="t" anchorCtr="0">
            <a:noAutofit/>
          </a:bodyPr>
          <a:lstStyle/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smtClean="0"/>
              <a:t>LLC </a:t>
            </a:r>
            <a:r>
              <a:rPr lang="fr-FR" sz="1000" dirty="0" err="1" smtClean="0"/>
              <a:t>resonant</a:t>
            </a:r>
            <a:r>
              <a:rPr lang="fr-FR" sz="1000" dirty="0" smtClean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</a:t>
            </a:r>
            <a:r>
              <a:rPr lang="fr-FR" sz="1000" b="1" dirty="0" err="1" smtClean="0">
                <a:solidFill>
                  <a:srgbClr val="00A160"/>
                </a:solidFill>
              </a:rPr>
              <a:t>two</a:t>
            </a:r>
            <a:r>
              <a:rPr lang="fr-FR" sz="1000" dirty="0" smtClean="0"/>
              <a:t> or </a:t>
            </a:r>
            <a:r>
              <a:rPr lang="fr-FR" sz="1000" b="1" dirty="0" smtClean="0">
                <a:solidFill>
                  <a:srgbClr val="FF0000"/>
                </a:solidFill>
              </a:rPr>
              <a:t>one</a:t>
            </a:r>
            <a:r>
              <a:rPr lang="fr-FR" sz="1000" dirty="0" smtClean="0"/>
              <a:t> </a:t>
            </a:r>
            <a:r>
              <a:rPr lang="fr-FR" sz="1000" dirty="0" err="1" smtClean="0"/>
              <a:t>electromagnetic</a:t>
            </a:r>
            <a:r>
              <a:rPr lang="fr-FR" sz="1000" dirty="0" smtClean="0"/>
              <a:t> IMC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5433" y="3562356"/>
            <a:ext cx="1278384" cy="792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515694" y="3571679"/>
            <a:ext cx="1260000" cy="72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Google Shape;280;p14"/>
          <p:cNvSpPr txBox="1"/>
          <p:nvPr/>
        </p:nvSpPr>
        <p:spPr>
          <a:xfrm>
            <a:off x="7171880" y="5638514"/>
            <a:ext cx="4235926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4204" tIns="42078" rIns="84204" bIns="42078" anchor="t" anchorCtr="0">
            <a:noAutofit/>
          </a:bodyPr>
          <a:lstStyle/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err="1" smtClean="0"/>
              <a:t>Interleaved</a:t>
            </a:r>
            <a:r>
              <a:rPr lang="fr-FR" sz="1000" dirty="0" smtClean="0"/>
              <a:t> </a:t>
            </a:r>
            <a:r>
              <a:rPr lang="fr-FR" sz="1000" dirty="0" err="1" smtClean="0"/>
              <a:t>converter</a:t>
            </a:r>
            <a:r>
              <a:rPr lang="fr-FR" sz="1000" dirty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N </a:t>
            </a:r>
            <a:r>
              <a:rPr lang="fr-FR" sz="1000" dirty="0" err="1" smtClean="0"/>
              <a:t>coupled</a:t>
            </a:r>
            <a:r>
              <a:rPr lang="fr-FR" sz="1000" dirty="0" smtClean="0"/>
              <a:t> </a:t>
            </a:r>
            <a:r>
              <a:rPr lang="fr-FR" sz="1000" dirty="0" err="1" smtClean="0"/>
              <a:t>Inductors</a:t>
            </a:r>
            <a:r>
              <a:rPr lang="fr-FR" sz="1000" dirty="0" smtClean="0"/>
              <a:t> or 1 multi </a:t>
            </a:r>
            <a:r>
              <a:rPr lang="fr-FR" sz="1000" dirty="0" err="1" smtClean="0"/>
              <a:t>coupled</a:t>
            </a:r>
            <a:r>
              <a:rPr lang="fr-FR" sz="1000" dirty="0" smtClean="0"/>
              <a:t> </a:t>
            </a:r>
            <a:r>
              <a:rPr lang="fr-FR" sz="1000" dirty="0" err="1" smtClean="0"/>
              <a:t>inductor</a:t>
            </a:r>
            <a:endParaRPr lang="fr-FR" sz="1000" dirty="0" smtClean="0"/>
          </a:p>
          <a:p>
            <a:pPr defTabSz="877472">
              <a:spcAft>
                <a:spcPts val="576"/>
              </a:spcAft>
              <a:buSzPts val="1800"/>
              <a:defRPr/>
            </a:pPr>
            <a:r>
              <a:rPr lang="fr-FR" sz="1000" dirty="0" smtClean="0"/>
              <a:t>(</a:t>
            </a:r>
            <a:r>
              <a:rPr lang="fr-FR" sz="1000" dirty="0" err="1" smtClean="0"/>
              <a:t>Parallel</a:t>
            </a:r>
            <a:r>
              <a:rPr lang="fr-FR" sz="1000" dirty="0" smtClean="0"/>
              <a:t> </a:t>
            </a:r>
            <a:r>
              <a:rPr lang="fr-FR" sz="1000" dirty="0" err="1" smtClean="0"/>
              <a:t>multicell</a:t>
            </a:r>
            <a:r>
              <a:rPr lang="fr-FR" sz="1000" dirty="0" smtClean="0"/>
              <a:t> </a:t>
            </a:r>
            <a:r>
              <a:rPr lang="fr-FR" sz="1000" dirty="0" err="1" smtClean="0"/>
              <a:t>converters</a:t>
            </a:r>
            <a:r>
              <a:rPr lang="fr-FR" sz="10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359" y="2309137"/>
            <a:ext cx="11132598" cy="11880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64783" y="2596949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SPCD </a:t>
            </a:r>
            <a:r>
              <a:rPr lang="fr-FR" dirty="0" err="1" smtClean="0">
                <a:solidFill>
                  <a:srgbClr val="0033CC"/>
                </a:solidFill>
              </a:rPr>
              <a:t>paper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25318" y="860294"/>
            <a:ext cx="807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IMC</a:t>
            </a:r>
            <a:r>
              <a:rPr lang="fr-FR" sz="2000" dirty="0" smtClean="0"/>
              <a:t>     =     </a:t>
            </a:r>
            <a:r>
              <a:rPr lang="en-US" sz="2000" dirty="0"/>
              <a:t>multiple electromagnetic functions with 1 single magnetic circuit</a:t>
            </a:r>
            <a:endParaRPr lang="fr-FR" sz="20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70560" y="4737439"/>
            <a:ext cx="3728592" cy="782669"/>
            <a:chOff x="570560" y="4737439"/>
            <a:chExt cx="3728592" cy="782669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560" y="4737439"/>
              <a:ext cx="3728592" cy="78266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945476" y="4775599"/>
              <a:ext cx="504000" cy="57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28812" y="4773204"/>
              <a:ext cx="540000" cy="576000"/>
            </a:xfrm>
            <a:prstGeom prst="rect">
              <a:avLst/>
            </a:prstGeom>
            <a:solidFill>
              <a:srgbClr val="CCFFCC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1943100" y="4924422"/>
              <a:ext cx="50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945481" y="5203028"/>
              <a:ext cx="50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9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6" grpId="0" animBg="1"/>
      <p:bldP spid="60" grpId="0" animBg="1"/>
      <p:bldP spid="63" grpId="0" animBg="1"/>
      <p:bldP spid="68" grpId="0" animBg="1"/>
      <p:bldP spid="101" grpId="0" animBg="1"/>
      <p:bldP spid="23" grpId="0" animBg="1"/>
      <p:bldP spid="24" grpId="0" animBg="1"/>
      <p:bldP spid="2" grpId="0" animBg="1"/>
      <p:bldP spid="21" grpId="0" animBg="1"/>
      <p:bldP spid="2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DUAL ACTIVE BRIDGE QUICK FUNCTIONING GUIDE </a:t>
            </a:r>
            <a:endParaRPr lang="fr-FR" dirty="0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278187" y="876219"/>
            <a:ext cx="11733110" cy="5443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Main </a:t>
            </a:r>
            <a:r>
              <a:rPr lang="fr-FR" sz="2400" b="1" dirty="0" err="1" smtClean="0"/>
              <a:t>characteristics</a:t>
            </a:r>
            <a:r>
              <a:rPr lang="fr-FR" sz="2400" dirty="0" smtClean="0"/>
              <a:t>			</a:t>
            </a:r>
            <a:r>
              <a:rPr lang="fr-FR" sz="2400" dirty="0"/>
              <a:t>	</a:t>
            </a:r>
            <a:r>
              <a:rPr lang="fr-FR" sz="2400" dirty="0" smtClean="0"/>
              <a:t>			</a:t>
            </a:r>
            <a:r>
              <a:rPr lang="el-GR" sz="2400" dirty="0" smtClean="0"/>
              <a:t>ϕ</a:t>
            </a:r>
            <a:r>
              <a:rPr lang="fr-FR" sz="2400" dirty="0" smtClean="0"/>
              <a:t>	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1 V source + 1st bridge + 1 L + 1 T + 2d bridge + 1 V	 	           </a:t>
            </a:r>
            <a:r>
              <a:rPr lang="el-GR" sz="2000" dirty="0" smtClean="0"/>
              <a:t>α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		 </a:t>
            </a:r>
            <a:r>
              <a:rPr lang="el-GR" sz="2000" dirty="0" smtClean="0"/>
              <a:t>α</a:t>
            </a:r>
            <a:r>
              <a:rPr lang="fr-FR" sz="2000" baseline="-25000" dirty="0"/>
              <a:t>2</a:t>
            </a:r>
            <a:endParaRPr lang="fr-FR" sz="2200" baseline="-250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α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 : 1st bridge </a:t>
            </a:r>
            <a:r>
              <a:rPr lang="fr-FR" sz="2200" dirty="0" err="1" smtClean="0"/>
              <a:t>duty</a:t>
            </a:r>
            <a:r>
              <a:rPr lang="fr-FR" sz="2200" dirty="0" smtClean="0"/>
              <a:t> cycle					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α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 : 2d bridge </a:t>
            </a:r>
            <a:r>
              <a:rPr lang="fr-FR" sz="2200" dirty="0" err="1" smtClean="0"/>
              <a:t>duty</a:t>
            </a:r>
            <a:r>
              <a:rPr lang="fr-FR" sz="2200" dirty="0" smtClean="0"/>
              <a:t> cycle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000" dirty="0"/>
              <a:t>ϕ</a:t>
            </a:r>
            <a:r>
              <a:rPr lang="fr-FR" sz="2200" dirty="0" smtClean="0"/>
              <a:t> : phase shift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</a:t>
            </a:r>
            <a:r>
              <a:rPr lang="el-GR" sz="2200" dirty="0" smtClean="0"/>
              <a:t>α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 and </a:t>
            </a:r>
            <a:r>
              <a:rPr lang="el-GR" sz="2200" dirty="0" smtClean="0"/>
              <a:t>α</a:t>
            </a:r>
            <a:r>
              <a:rPr lang="fr-FR" sz="2200" baseline="-25000" dirty="0" smtClean="0"/>
              <a:t>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2 modes of command/control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200" dirty="0" smtClean="0"/>
              <a:t>α</a:t>
            </a:r>
            <a:r>
              <a:rPr lang="fr-FR" sz="2200" baseline="-25000" dirty="0" smtClean="0"/>
              <a:t>1 </a:t>
            </a:r>
            <a:r>
              <a:rPr lang="fr-FR" sz="2200" dirty="0" smtClean="0"/>
              <a:t>= </a:t>
            </a:r>
            <a:r>
              <a:rPr lang="el-GR" sz="2200" dirty="0" smtClean="0"/>
              <a:t>α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 = 0,5 and </a:t>
            </a:r>
            <a:r>
              <a:rPr lang="el-GR" sz="2000" dirty="0"/>
              <a:t>ϕ</a:t>
            </a:r>
            <a:r>
              <a:rPr lang="fr-FR" sz="2200" dirty="0" smtClean="0"/>
              <a:t> varies     </a:t>
            </a:r>
            <a:r>
              <a:rPr lang="fr-FR" sz="2200" dirty="0" smtClean="0">
                <a:sym typeface="Wingdings" panose="05000000000000000000" pitchFamily="2" charset="2"/>
              </a:rPr>
              <a:t>     « phase shift » command, case of SPCD </a:t>
            </a:r>
            <a:r>
              <a:rPr lang="fr-FR" sz="2200" dirty="0" err="1" smtClean="0">
                <a:sym typeface="Wingdings" panose="05000000000000000000" pitchFamily="2" charset="2"/>
              </a:rPr>
              <a:t>paper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200" dirty="0" smtClean="0"/>
              <a:t>α</a:t>
            </a:r>
            <a:r>
              <a:rPr lang="fr-FR" sz="2200" baseline="-25000" dirty="0" smtClean="0"/>
              <a:t>1 </a:t>
            </a:r>
            <a:r>
              <a:rPr lang="fr-FR" sz="2200" dirty="0" smtClean="0"/>
              <a:t>and </a:t>
            </a:r>
            <a:r>
              <a:rPr lang="el-GR" sz="2200" dirty="0" smtClean="0"/>
              <a:t>α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 and </a:t>
            </a:r>
            <a:r>
              <a:rPr lang="el-GR" sz="2000" dirty="0"/>
              <a:t>ϕ</a:t>
            </a:r>
            <a:r>
              <a:rPr lang="fr-FR" sz="2200" dirty="0" smtClean="0"/>
              <a:t> varies          </a:t>
            </a:r>
            <a:r>
              <a:rPr lang="fr-FR" sz="2200" dirty="0" smtClean="0">
                <a:sym typeface="Wingdings" panose="05000000000000000000" pitchFamily="2" charset="2"/>
              </a:rPr>
              <a:t>     more efficient, but more </a:t>
            </a:r>
            <a:r>
              <a:rPr lang="fr-FR" sz="2200" dirty="0" err="1" smtClean="0">
                <a:sym typeface="Wingdings" panose="05000000000000000000" pitchFamily="2" charset="2"/>
              </a:rPr>
              <a:t>complicated</a:t>
            </a:r>
            <a:r>
              <a:rPr lang="fr-FR" sz="2200" dirty="0" smtClean="0">
                <a:sym typeface="Wingdings" panose="05000000000000000000" pitchFamily="2" charset="2"/>
              </a:rPr>
              <a:t> to command and </a:t>
            </a:r>
            <a:r>
              <a:rPr lang="fr-FR" sz="2200" dirty="0" err="1" smtClean="0">
                <a:sym typeface="Wingdings" panose="05000000000000000000" pitchFamily="2" charset="2"/>
              </a:rPr>
              <a:t>analyze</a:t>
            </a:r>
            <a:endParaRPr lang="fr-FR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Phase shift basic V and I </a:t>
            </a:r>
            <a:r>
              <a:rPr lang="fr-FR" sz="2400" b="1" dirty="0" err="1" smtClean="0"/>
              <a:t>waveforms</a:t>
            </a:r>
            <a:r>
              <a:rPr lang="fr-FR" sz="2400" dirty="0" smtClean="0"/>
              <a:t>		</a:t>
            </a:r>
            <a:r>
              <a:rPr lang="fr-FR" sz="1200" dirty="0" smtClean="0"/>
              <a:t>Vin            </a:t>
            </a:r>
            <a:r>
              <a:rPr lang="fr-FR" sz="1200" dirty="0" err="1" smtClean="0"/>
              <a:t>Vout</a:t>
            </a:r>
            <a:endParaRPr lang="fr-FR" sz="1200" b="1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If</a:t>
            </a:r>
            <a:r>
              <a:rPr lang="el-GR" sz="2400" dirty="0" smtClean="0"/>
              <a:t> </a:t>
            </a:r>
            <a:r>
              <a:rPr lang="el-GR" sz="2400" dirty="0"/>
              <a:t>ϕ</a:t>
            </a:r>
            <a:r>
              <a:rPr lang="fr-FR" sz="2400" dirty="0"/>
              <a:t> </a:t>
            </a:r>
            <a:r>
              <a:rPr lang="fr-FR" sz="2400" dirty="0" smtClean="0"/>
              <a:t>&gt; 0, power </a:t>
            </a:r>
            <a:r>
              <a:rPr lang="fr-FR" sz="2400" dirty="0" err="1" smtClean="0"/>
              <a:t>transfer</a:t>
            </a:r>
            <a:r>
              <a:rPr lang="fr-FR" sz="2400" dirty="0" smtClean="0"/>
              <a:t> in one direction</a:t>
            </a:r>
            <a:endParaRPr lang="fr-FR" sz="1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If </a:t>
            </a:r>
            <a:r>
              <a:rPr lang="el-GR" sz="2400" dirty="0" smtClean="0"/>
              <a:t>ϕ</a:t>
            </a:r>
            <a:r>
              <a:rPr lang="fr-FR" sz="2400" dirty="0" smtClean="0"/>
              <a:t> &lt; 0, power </a:t>
            </a:r>
            <a:r>
              <a:rPr lang="fr-FR" sz="2400" dirty="0" err="1" smtClean="0"/>
              <a:t>transfer</a:t>
            </a:r>
            <a:r>
              <a:rPr lang="fr-FR" sz="2400" dirty="0" smtClean="0"/>
              <a:t> in opposite direction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If </a:t>
            </a:r>
            <a:r>
              <a:rPr lang="el-GR" sz="2400" dirty="0"/>
              <a:t>ϕ</a:t>
            </a:r>
            <a:r>
              <a:rPr lang="fr-FR" sz="2400" dirty="0"/>
              <a:t> </a:t>
            </a:r>
            <a:r>
              <a:rPr lang="fr-FR" sz="2400" dirty="0" smtClean="0"/>
              <a:t>= </a:t>
            </a:r>
            <a:r>
              <a:rPr lang="fr-FR" sz="2400" dirty="0"/>
              <a:t>0, </a:t>
            </a:r>
            <a:r>
              <a:rPr lang="fr-FR" sz="2400" dirty="0" smtClean="0"/>
              <a:t>no power </a:t>
            </a:r>
            <a:r>
              <a:rPr lang="fr-FR" sz="2400" dirty="0" err="1" smtClean="0"/>
              <a:t>transfer</a:t>
            </a:r>
            <a:endParaRPr lang="fr-FR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err="1" smtClean="0">
                <a:solidFill>
                  <a:srgbClr val="FF3300"/>
                </a:solidFill>
              </a:rPr>
              <a:t>Take</a:t>
            </a:r>
            <a:r>
              <a:rPr lang="fr-FR" sz="2400" dirty="0" smtClean="0">
                <a:solidFill>
                  <a:srgbClr val="FF3300"/>
                </a:solidFill>
              </a:rPr>
              <a:t> </a:t>
            </a:r>
            <a:r>
              <a:rPr lang="fr-FR" sz="2400" dirty="0" err="1" smtClean="0">
                <a:solidFill>
                  <a:srgbClr val="FF3300"/>
                </a:solidFill>
              </a:rPr>
              <a:t>account</a:t>
            </a:r>
            <a:r>
              <a:rPr lang="fr-FR" sz="2400" dirty="0" smtClean="0">
                <a:solidFill>
                  <a:srgbClr val="FF3300"/>
                </a:solidFill>
              </a:rPr>
              <a:t> of total serial inductance </a:t>
            </a:r>
            <a:r>
              <a:rPr lang="fr-FR" sz="2400" dirty="0" err="1" smtClean="0">
                <a:solidFill>
                  <a:srgbClr val="FF3300"/>
                </a:solidFill>
              </a:rPr>
              <a:t>viewed</a:t>
            </a:r>
            <a:r>
              <a:rPr lang="fr-FR" sz="2400" dirty="0" smtClean="0">
                <a:solidFill>
                  <a:srgbClr val="FF3300"/>
                </a:solidFill>
              </a:rPr>
              <a:t> </a:t>
            </a:r>
            <a:r>
              <a:rPr lang="fr-FR" sz="2400" dirty="0" err="1" smtClean="0">
                <a:solidFill>
                  <a:srgbClr val="FF3300"/>
                </a:solidFill>
              </a:rPr>
              <a:t>from</a:t>
            </a:r>
            <a:r>
              <a:rPr lang="fr-FR" sz="2400" dirty="0" smtClean="0">
                <a:solidFill>
                  <a:srgbClr val="FF3300"/>
                </a:solidFill>
              </a:rPr>
              <a:t> DAB !</a:t>
            </a:r>
            <a:endParaRPr lang="fr-FR" sz="2400" dirty="0">
              <a:solidFill>
                <a:srgbClr val="FF33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b="1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3" y="1716614"/>
            <a:ext cx="4320000" cy="1565370"/>
          </a:xfrm>
        </p:spPr>
      </p:pic>
      <p:cxnSp>
        <p:nvCxnSpPr>
          <p:cNvPr id="7" name="Connecteur droit avec flèche 6"/>
          <p:cNvCxnSpPr/>
          <p:nvPr/>
        </p:nvCxnSpPr>
        <p:spPr>
          <a:xfrm flipH="1">
            <a:off x="8829675" y="1228725"/>
            <a:ext cx="540000" cy="27000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791713" y="1228725"/>
            <a:ext cx="540000" cy="27000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9270" t="15740" r="8018" b="12787"/>
          <a:stretch/>
        </p:blipFill>
        <p:spPr>
          <a:xfrm>
            <a:off x="7671813" y="4325360"/>
            <a:ext cx="3240000" cy="2077065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6467473" y="4924425"/>
            <a:ext cx="24765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091358" y="4924425"/>
            <a:ext cx="247650" cy="0"/>
          </a:xfrm>
          <a:prstGeom prst="line">
            <a:avLst/>
          </a:prstGeom>
          <a:ln w="28575">
            <a:solidFill>
              <a:srgbClr val="33C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8766" y="1993103"/>
            <a:ext cx="1044000" cy="1008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443493" y="1702328"/>
            <a:ext cx="4553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IMC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39;g22c9fdcc250_0_0"/>
          <p:cNvSpPr/>
          <p:nvPr/>
        </p:nvSpPr>
        <p:spPr>
          <a:xfrm rot="10800000">
            <a:off x="-1" y="-25309"/>
            <a:ext cx="9273209" cy="831929"/>
          </a:xfrm>
          <a:custGeom>
            <a:avLst/>
            <a:gdLst/>
            <a:ahLst/>
            <a:cxnLst/>
            <a:rect l="l" t="t" r="r" b="b"/>
            <a:pathLst>
              <a:path w="4953746" h="259228" extrusionOk="0">
                <a:moveTo>
                  <a:pt x="4953746" y="259228"/>
                </a:moveTo>
                <a:lnTo>
                  <a:pt x="0" y="254647"/>
                </a:lnTo>
                <a:lnTo>
                  <a:pt x="1014819" y="0"/>
                </a:lnTo>
                <a:lnTo>
                  <a:pt x="4949171" y="2323"/>
                </a:lnTo>
                <a:lnTo>
                  <a:pt x="4953746" y="259228"/>
                </a:lnTo>
                <a:close/>
              </a:path>
            </a:pathLst>
          </a:custGeom>
          <a:solidFill>
            <a:srgbClr val="365160"/>
          </a:solidFill>
          <a:ln>
            <a:noFill/>
          </a:ln>
        </p:spPr>
        <p:txBody>
          <a:bodyPr spcFirstLastPara="1" wrap="square" lIns="87705" tIns="43815" rIns="87705" bIns="43815" anchor="ctr" anchorCtr="0">
            <a:noAutofit/>
          </a:bodyPr>
          <a:lstStyle/>
          <a:p>
            <a:pPr algn="r">
              <a:lnSpc>
                <a:spcPct val="333333"/>
              </a:lnSpc>
            </a:pPr>
            <a:endParaRPr sz="1200" b="1"/>
          </a:p>
        </p:txBody>
      </p:sp>
      <p:sp>
        <p:nvSpPr>
          <p:cNvPr id="11" name="Google Shape;307;g1f55c5682fc_0_0"/>
          <p:cNvSpPr txBox="1">
            <a:spLocks/>
          </p:cNvSpPr>
          <p:nvPr/>
        </p:nvSpPr>
        <p:spPr>
          <a:xfrm>
            <a:off x="173017" y="136563"/>
            <a:ext cx="10932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50" tIns="43850" rIns="87750" bIns="43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3200"/>
              <a:buFont typeface="Century Gothic"/>
              <a:buNone/>
              <a:defRPr sz="3071" b="0" i="0" u="none" strike="noStrike" cap="none">
                <a:solidFill>
                  <a:srgbClr val="00994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800"/>
            </a:pPr>
            <a:r>
              <a:rPr lang="fr-FR" dirty="0" smtClean="0">
                <a:solidFill>
                  <a:schemeClr val="bg1"/>
                </a:solidFill>
              </a:rPr>
              <a:t>IMC FOR DAB : MAIN CHALLENGES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0" name="Google Shape;297;p11"/>
          <p:cNvSpPr txBox="1">
            <a:spLocks/>
          </p:cNvSpPr>
          <p:nvPr/>
        </p:nvSpPr>
        <p:spPr>
          <a:xfrm>
            <a:off x="3171450" y="1534149"/>
            <a:ext cx="5172450" cy="127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30" tIns="43840" rIns="87730" bIns="43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80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None/>
              <a:defRPr/>
            </a:pP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Main transformer </a:t>
            </a:r>
            <a:r>
              <a:rPr lang="fr-FR" sz="1400" b="1" dirty="0" err="1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parasitic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effect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: </a:t>
            </a:r>
            <a:r>
              <a:rPr lang="fr-FR" sz="1400" b="1" dirty="0" err="1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Leakage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inductance</a:t>
            </a:r>
            <a:endParaRPr lang="en-US" sz="14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540000" lvl="1" indent="-180000">
              <a:lnSpc>
                <a:spcPct val="100000"/>
              </a:lnSpc>
              <a:spcBef>
                <a:spcPts val="200"/>
              </a:spcBef>
              <a:buSzPct val="100000"/>
              <a:buFont typeface="Calibri" panose="020F0502020204030204" pitchFamily="34" charset="0"/>
              <a:buChar char="→"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Value 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often too low to be 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used</a:t>
            </a:r>
          </a:p>
          <a:p>
            <a:pPr marL="540000" lvl="1" indent="-180000">
              <a:lnSpc>
                <a:spcPct val="100000"/>
              </a:lnSpc>
              <a:spcBef>
                <a:spcPts val="400"/>
              </a:spcBef>
              <a:buSzPct val="100000"/>
              <a:buFont typeface="Calibri" panose="020F0502020204030204" pitchFamily="34" charset="0"/>
              <a:buChar char="→"/>
            </a:pP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Significant uncontrolled variations in series production</a:t>
            </a:r>
            <a:endParaRPr lang="en-US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40000" lvl="1" indent="-180000">
              <a:lnSpc>
                <a:spcPct val="100000"/>
              </a:lnSpc>
              <a:spcBef>
                <a:spcPts val="400"/>
              </a:spcBef>
              <a:buSzPct val="100000"/>
              <a:buFont typeface="Calibri" panose="020F0502020204030204" pitchFamily="34" charset="0"/>
              <a:buChar char="→"/>
            </a:pP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DAB strongly affected especially at high frequency</a:t>
            </a:r>
          </a:p>
        </p:txBody>
      </p:sp>
      <p:sp>
        <p:nvSpPr>
          <p:cNvPr id="62" name="Google Shape;304;g1f55c5682fc_0_0"/>
          <p:cNvSpPr/>
          <p:nvPr/>
        </p:nvSpPr>
        <p:spPr>
          <a:xfrm flipH="1">
            <a:off x="450357" y="3043455"/>
            <a:ext cx="6885986" cy="521557"/>
          </a:xfrm>
          <a:prstGeom prst="rect">
            <a:avLst/>
          </a:prstGeom>
          <a:solidFill>
            <a:srgbClr val="00A160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360000" indent="-285750">
              <a:buClr>
                <a:schemeClr val="lt1"/>
              </a:buClr>
              <a:buSzPts val="1700"/>
              <a:buFont typeface="Calibri" panose="020F0502020204030204" pitchFamily="34" charset="0"/>
              <a:buChar char="→"/>
            </a:pP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control the </a:t>
            </a: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value</a:t>
            </a:r>
          </a:p>
          <a:p>
            <a:pPr marL="360000" indent="-285750">
              <a:spcBef>
                <a:spcPts val="200"/>
              </a:spcBef>
              <a:buClr>
                <a:schemeClr val="lt1"/>
              </a:buClr>
              <a:buSzPts val="1700"/>
              <a:buFont typeface="Calibri" panose="020F0502020204030204" pitchFamily="34" charset="0"/>
              <a:buChar char="→"/>
            </a:pP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control and </a:t>
            </a: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decrease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r>
              <a:rPr lang="fr-FR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variations</a:t>
            </a:r>
          </a:p>
        </p:txBody>
      </p:sp>
      <p:sp>
        <p:nvSpPr>
          <p:cNvPr id="63" name="Google Shape;297;p11"/>
          <p:cNvSpPr txBox="1">
            <a:spLocks/>
          </p:cNvSpPr>
          <p:nvPr/>
        </p:nvSpPr>
        <p:spPr>
          <a:xfrm>
            <a:off x="4118976" y="3733757"/>
            <a:ext cx="3970923" cy="25717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spcFirstLastPara="1" wrap="square" lIns="87730" tIns="43840" rIns="87730" bIns="438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800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  <a:defRPr/>
            </a:pPr>
            <a:r>
              <a:rPr lang="fr-FR" sz="1400" b="1" dirty="0" err="1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Reasoning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: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720000" lvl="1" indent="-359592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Leakage Flux is out of magnetic circuit</a:t>
            </a:r>
          </a:p>
          <a:p>
            <a:pPr marL="360408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	inside winding window</a:t>
            </a:r>
          </a:p>
          <a:p>
            <a:pPr marL="720000" lvl="1" indent="-359592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Controlling leakage inductance leads to</a:t>
            </a:r>
          </a:p>
          <a:p>
            <a:pPr marL="360408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	channeling/guiding leakage 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Flux</a:t>
            </a:r>
            <a:endParaRPr lang="en-US" sz="14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180000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Direction of </a:t>
            </a:r>
            <a:r>
              <a:rPr lang="fr-FR" sz="1400" b="1" dirty="0" err="1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work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:</a:t>
            </a:r>
            <a:endParaRPr lang="en-US" sz="1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720000" lvl="1" indent="-359592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Making prototypes :</a:t>
            </a:r>
          </a:p>
          <a:p>
            <a:pPr marL="360408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	Too long and too expensive</a:t>
            </a:r>
            <a:endParaRPr lang="en-US" sz="14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720000" lvl="1" indent="-359592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Analytic calculations :</a:t>
            </a:r>
          </a:p>
          <a:p>
            <a:pPr marL="360408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</a:rPr>
              <a:t>	No formula applicable in general</a:t>
            </a:r>
            <a:endParaRPr lang="en-US" sz="14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360000" lvl="1" inden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  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Finite Element Simulations (FES)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305;g1f55c5682fc_0_0"/>
          <p:cNvSpPr txBox="1"/>
          <p:nvPr/>
        </p:nvSpPr>
        <p:spPr>
          <a:xfrm>
            <a:off x="1194556" y="885946"/>
            <a:ext cx="8888921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fr-FR" sz="2200" b="1" i="0" u="none" strike="noStrike" cap="none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fr-FR" sz="2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b="1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fr-FR" sz="2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(Transformer + </a:t>
            </a:r>
            <a:r>
              <a:rPr lang="fr-FR" sz="2200" b="1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Inductor</a:t>
            </a:r>
            <a:r>
              <a:rPr lang="fr-FR" sz="2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fr-FR" sz="2200" b="1" i="0" u="none" strike="noStrike" cap="none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2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One Single </a:t>
            </a:r>
            <a:r>
              <a:rPr lang="fr-FR" sz="2200" b="1" i="0" u="none" strike="noStrike" cap="none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fr-FR" sz="2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circuit</a:t>
            </a:r>
            <a:endParaRPr sz="21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97;p11"/>
          <p:cNvSpPr txBox="1">
            <a:spLocks/>
          </p:cNvSpPr>
          <p:nvPr/>
        </p:nvSpPr>
        <p:spPr>
          <a:xfrm>
            <a:off x="385278" y="3759156"/>
            <a:ext cx="3600000" cy="2520000"/>
          </a:xfrm>
          <a:prstGeom prst="rect">
            <a:avLst/>
          </a:prstGeom>
          <a:solidFill>
            <a:srgbClr val="F5F7F9"/>
          </a:solidFill>
          <a:ln w="12700">
            <a:noFill/>
          </a:ln>
        </p:spPr>
        <p:txBody>
          <a:bodyPr spcFirstLastPara="1" wrap="square" lIns="87730" tIns="43840" rIns="87730" bIns="43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Benefits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More compact</a:t>
            </a: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Lighter</a:t>
            </a: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Fit innovative </a:t>
            </a:r>
            <a:r>
              <a:rPr lang="en-US" sz="1400" dirty="0">
                <a:solidFill>
                  <a:srgbClr val="000000"/>
                </a:solidFill>
              </a:rPr>
              <a:t>architecture </a:t>
            </a:r>
            <a:r>
              <a:rPr lang="en-US" sz="1400" dirty="0" smtClean="0">
                <a:solidFill>
                  <a:srgbClr val="000000"/>
                </a:solidFill>
              </a:rPr>
              <a:t>requirements</a:t>
            </a:r>
          </a:p>
          <a:p>
            <a:pPr marL="177764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            (High </a:t>
            </a:r>
            <a:r>
              <a:rPr lang="en-US" sz="1400" dirty="0">
                <a:solidFill>
                  <a:srgbClr val="000000"/>
                </a:solidFill>
              </a:rPr>
              <a:t>Frequency, Soft Switching </a:t>
            </a:r>
            <a:r>
              <a:rPr lang="en-US" sz="1400" dirty="0" smtClean="0">
                <a:solidFill>
                  <a:srgbClr val="000000"/>
                </a:solidFill>
              </a:rPr>
              <a:t>…)</a:t>
            </a:r>
          </a:p>
          <a:p>
            <a:pPr marL="463514" lvl="0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Higher efficiency</a:t>
            </a:r>
          </a:p>
          <a:p>
            <a:pPr marL="463514" lvl="0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Better repeatability</a:t>
            </a: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>
                <a:solidFill>
                  <a:srgbClr val="000000"/>
                </a:solidFill>
              </a:rPr>
              <a:t>Better </a:t>
            </a:r>
            <a:r>
              <a:rPr lang="en-US" sz="1400" dirty="0" smtClean="0">
                <a:solidFill>
                  <a:srgbClr val="000000"/>
                </a:solidFill>
              </a:rPr>
              <a:t>reliability (1 component less)</a:t>
            </a:r>
            <a:endParaRPr lang="en-US" sz="1400" dirty="0">
              <a:solidFill>
                <a:srgbClr val="000000"/>
              </a:solidFill>
            </a:endParaRPr>
          </a:p>
          <a:p>
            <a:pPr marL="463514" lvl="0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Cost effective</a:t>
            </a:r>
          </a:p>
        </p:txBody>
      </p:sp>
      <p:sp>
        <p:nvSpPr>
          <p:cNvPr id="15" name="Google Shape;297;p11"/>
          <p:cNvSpPr txBox="1">
            <a:spLocks/>
          </p:cNvSpPr>
          <p:nvPr/>
        </p:nvSpPr>
        <p:spPr>
          <a:xfrm>
            <a:off x="9075339" y="1593492"/>
            <a:ext cx="1711236" cy="1326138"/>
          </a:xfrm>
          <a:prstGeom prst="rect">
            <a:avLst/>
          </a:prstGeom>
          <a:noFill/>
          <a:ln w="3175">
            <a:noFill/>
          </a:ln>
        </p:spPr>
        <p:txBody>
          <a:bodyPr spcFirstLastPara="1" wrap="square" lIns="87730" tIns="43840" rIns="87730" bIns="438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800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  <a:defRPr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What about the frequency?</a:t>
            </a:r>
          </a:p>
          <a:p>
            <a:pPr marL="1800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  <a:defRPr/>
            </a:pPr>
            <a:endParaRPr lang="en-US" sz="14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Wingdings" panose="05000000000000000000" pitchFamily="2" charset="2"/>
            </a:endParaRPr>
          </a:p>
          <a:p>
            <a:pPr marL="1800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  <a:defRPr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Aim : up to</a:t>
            </a:r>
          </a:p>
          <a:p>
            <a:pPr marL="1800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  <a:defRPr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500 kHz</a:t>
            </a:r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448291" y="1612811"/>
            <a:ext cx="2500271" cy="1116000"/>
            <a:chOff x="448291" y="1612811"/>
            <a:chExt cx="2328854" cy="103948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291" y="1612811"/>
              <a:ext cx="2328854" cy="10394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95338" y="2126456"/>
              <a:ext cx="324000" cy="1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13439" y="2134326"/>
              <a:ext cx="324000" cy="1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Google Shape;297;p11"/>
          <p:cNvSpPr txBox="1">
            <a:spLocks/>
          </p:cNvSpPr>
          <p:nvPr/>
        </p:nvSpPr>
        <p:spPr>
          <a:xfrm>
            <a:off x="8283477" y="3746412"/>
            <a:ext cx="3600000" cy="2520000"/>
          </a:xfrm>
          <a:prstGeom prst="rect">
            <a:avLst/>
          </a:prstGeom>
          <a:solidFill>
            <a:srgbClr val="F5F7F9"/>
          </a:solidFill>
          <a:ln w="12700">
            <a:noFill/>
          </a:ln>
        </p:spPr>
        <p:txBody>
          <a:bodyPr spcFirstLastPara="1" wrap="square" lIns="87730" tIns="43840" rIns="87730" bIns="43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ATTENTION :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Leakage = imaginary impedance part</a:t>
            </a: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Most of time</a:t>
            </a:r>
          </a:p>
          <a:p>
            <a:pPr marL="177764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          more field in winding window</a:t>
            </a:r>
          </a:p>
          <a:p>
            <a:pPr marL="177764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          ==&gt;  more field inside conductors</a:t>
            </a:r>
          </a:p>
          <a:p>
            <a:pPr marL="177764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↗ </a:t>
            </a:r>
            <a:r>
              <a:rPr lang="en-US" sz="1400" dirty="0">
                <a:solidFill>
                  <a:srgbClr val="000000"/>
                </a:solidFill>
              </a:rPr>
              <a:t>imaginary part  ==&gt;  ↗ real part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463514" indent="-28575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764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Real part  =  Copper losses</a:t>
            </a:r>
          </a:p>
          <a:p>
            <a:pPr marL="177764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QUESTION :</a:t>
            </a:r>
          </a:p>
          <a:p>
            <a:pPr marL="177764" lvl="0" indent="0" defTabSz="87747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177764" algn="l"/>
              </a:tabLst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How to increase leakage while reducing losses?</a:t>
            </a:r>
          </a:p>
        </p:txBody>
      </p:sp>
    </p:spTree>
    <p:extLst>
      <p:ext uri="{BB962C8B-B14F-4D97-AF65-F5344CB8AC3E}">
        <p14:creationId xmlns:p14="http://schemas.microsoft.com/office/powerpoint/2010/main" val="1875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 animBg="1"/>
      <p:bldP spid="16" grpId="0" animBg="1"/>
      <p:bldP spid="15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FES DIFFICULTIES</a:t>
            </a:r>
            <a:endParaRPr lang="fr-FR" sz="3600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278187" y="876219"/>
            <a:ext cx="11733110" cy="5443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Get</a:t>
            </a:r>
            <a:r>
              <a:rPr lang="fr-FR" sz="2400" b="1" dirty="0" smtClean="0"/>
              <a:t> the right </a:t>
            </a:r>
            <a:r>
              <a:rPr lang="fr-FR" sz="2400" b="1" dirty="0" err="1" smtClean="0"/>
              <a:t>mathematical</a:t>
            </a:r>
            <a:r>
              <a:rPr lang="fr-FR" sz="2400" b="1" dirty="0" smtClean="0"/>
              <a:t> model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Big</a:t>
            </a:r>
            <a:r>
              <a:rPr lang="fr-FR" sz="2200" dirty="0" smtClean="0"/>
              <a:t> variations of J (A/mm</a:t>
            </a:r>
            <a:r>
              <a:rPr lang="fr-FR" sz="2200" baseline="30000" dirty="0" smtClean="0"/>
              <a:t>2</a:t>
            </a:r>
            <a:r>
              <a:rPr lang="fr-FR" sz="2200" dirty="0" smtClean="0"/>
              <a:t>) </a:t>
            </a:r>
            <a:r>
              <a:rPr lang="fr-FR" sz="2200" dirty="0" err="1" smtClean="0"/>
              <a:t>inside</a:t>
            </a:r>
            <a:r>
              <a:rPr lang="fr-FR" sz="2200" dirty="0" smtClean="0"/>
              <a:t> one </a:t>
            </a:r>
            <a:r>
              <a:rPr lang="fr-FR" sz="2200" dirty="0" err="1" smtClean="0"/>
              <a:t>conductor</a:t>
            </a:r>
            <a:endParaRPr lang="fr-FR" sz="2200" baseline="-250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 sz="2200" dirty="0" err="1" smtClean="0"/>
              <a:t>Inhomogeneous</a:t>
            </a:r>
            <a:r>
              <a:rPr lang="fr-FR" sz="2200" dirty="0" smtClean="0"/>
              <a:t> distribution of </a:t>
            </a:r>
            <a:r>
              <a:rPr lang="fr-FR" sz="2200" dirty="0" err="1" smtClean="0"/>
              <a:t>mean</a:t>
            </a:r>
            <a:r>
              <a:rPr lang="fr-FR" sz="2200" dirty="0" smtClean="0"/>
              <a:t> </a:t>
            </a:r>
            <a:r>
              <a:rPr lang="fr-FR" sz="2200" dirty="0" err="1" smtClean="0"/>
              <a:t>currents</a:t>
            </a:r>
            <a:r>
              <a:rPr lang="fr-FR" sz="2200" dirty="0" smtClean="0"/>
              <a:t> in </a:t>
            </a:r>
            <a:r>
              <a:rPr lang="fr-FR" sz="2200" dirty="0" err="1" smtClean="0"/>
              <a:t>conductors</a:t>
            </a:r>
            <a:r>
              <a:rPr lang="fr-FR" sz="2200" dirty="0" smtClean="0"/>
              <a:t> in </a:t>
            </a:r>
            <a:r>
              <a:rPr lang="fr-FR" sz="2200" dirty="0" err="1" smtClean="0"/>
              <a:t>parallel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==&gt; </a:t>
            </a:r>
            <a:r>
              <a:rPr lang="en-US" sz="2200" dirty="0" err="1"/>
              <a:t>magnetodynamic</a:t>
            </a:r>
            <a:r>
              <a:rPr lang="en-US" sz="2200" dirty="0"/>
              <a:t> model with magnetic/electric coupling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dirty="0" smtClean="0"/>
              <a:t>	FLUX </a:t>
            </a:r>
            <a:r>
              <a:rPr lang="fr-FR" sz="2000" dirty="0" err="1" smtClean="0"/>
              <a:t>magnetoharmonic</a:t>
            </a:r>
            <a:r>
              <a:rPr lang="fr-FR" sz="2000" dirty="0" smtClean="0"/>
              <a:t> module </a:t>
            </a:r>
            <a:r>
              <a:rPr lang="fr-FR" sz="2000" dirty="0" err="1" smtClean="0"/>
              <a:t>is</a:t>
            </a:r>
            <a:r>
              <a:rPr lang="fr-FR" sz="2000" dirty="0" smtClean="0"/>
              <a:t> OK</a:t>
            </a:r>
            <a:endParaRPr lang="fr-FR" sz="2200" baseline="-25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Get</a:t>
            </a:r>
            <a:r>
              <a:rPr lang="fr-FR" sz="2400" b="1" dirty="0" smtClean="0"/>
              <a:t> the right </a:t>
            </a:r>
            <a:r>
              <a:rPr lang="fr-FR" sz="2400" b="1" dirty="0" err="1" smtClean="0"/>
              <a:t>meshing</a:t>
            </a:r>
            <a:endParaRPr lang="fr-FR" sz="2400" b="1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/>
              <a:t>Automatic </a:t>
            </a:r>
            <a:r>
              <a:rPr lang="en-US" sz="2200" dirty="0"/>
              <a:t>meshing based on triangles or tetrahedrons is often unsuitable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Rectangles </a:t>
            </a:r>
            <a:r>
              <a:rPr lang="fr-FR" sz="2200" dirty="0" err="1" smtClean="0"/>
              <a:t>can</a:t>
            </a:r>
            <a:r>
              <a:rPr lang="fr-FR" sz="2200" dirty="0" smtClean="0"/>
              <a:t> </a:t>
            </a:r>
            <a:r>
              <a:rPr lang="fr-FR" sz="2200" dirty="0" err="1" smtClean="0"/>
              <a:t>be</a:t>
            </a:r>
            <a:r>
              <a:rPr lang="fr-FR" sz="2200" dirty="0" smtClean="0"/>
              <a:t> </a:t>
            </a:r>
            <a:r>
              <a:rPr lang="fr-FR" sz="2200" dirty="0" err="1" smtClean="0"/>
              <a:t>better</a:t>
            </a: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Most of time </a:t>
            </a:r>
            <a:r>
              <a:rPr lang="fr-FR" sz="2200" dirty="0" err="1" smtClean="0"/>
              <a:t>manual</a:t>
            </a:r>
            <a:r>
              <a:rPr lang="fr-FR" sz="2200" dirty="0" smtClean="0"/>
              <a:t> </a:t>
            </a:r>
            <a:r>
              <a:rPr lang="fr-FR" sz="2200" dirty="0" err="1" smtClean="0"/>
              <a:t>meshing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required</a:t>
            </a:r>
            <a:r>
              <a:rPr lang="fr-FR" sz="2200" dirty="0" smtClean="0"/>
              <a:t> to </a:t>
            </a:r>
            <a:r>
              <a:rPr lang="fr-FR" sz="2200" dirty="0" err="1" smtClean="0"/>
              <a:t>identify</a:t>
            </a:r>
            <a:r>
              <a:rPr lang="fr-FR" sz="2200" dirty="0" smtClean="0"/>
              <a:t> compromise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time and </a:t>
            </a:r>
            <a:r>
              <a:rPr lang="fr-FR" sz="2200" dirty="0" err="1" smtClean="0"/>
              <a:t>accuracy</a:t>
            </a:r>
            <a:endParaRPr lang="fr-F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2D or 3D </a:t>
            </a:r>
            <a:r>
              <a:rPr lang="fr-FR" sz="2400" b="1" dirty="0" err="1" smtClean="0"/>
              <a:t>modelling</a:t>
            </a:r>
            <a:r>
              <a:rPr lang="fr-FR" sz="2400" b="1" dirty="0" smtClean="0"/>
              <a:t>?</a:t>
            </a:r>
            <a:endParaRPr lang="fr-FR" sz="1200" b="1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3D more </a:t>
            </a:r>
            <a:r>
              <a:rPr lang="fr-FR" sz="2400" dirty="0" err="1" smtClean="0"/>
              <a:t>accurate</a:t>
            </a:r>
            <a:r>
              <a:rPr lang="fr-FR" sz="2400" dirty="0" smtClean="0"/>
              <a:t> but </a:t>
            </a:r>
            <a:r>
              <a:rPr lang="fr-FR" sz="2400" dirty="0" err="1" smtClean="0"/>
              <a:t>resolution</a:t>
            </a:r>
            <a:r>
              <a:rPr lang="fr-FR" sz="2400" dirty="0" smtClean="0"/>
              <a:t> times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too</a:t>
            </a:r>
            <a:r>
              <a:rPr lang="fr-FR" sz="2400" dirty="0" smtClean="0"/>
              <a:t> long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	2D </a:t>
            </a:r>
            <a:r>
              <a:rPr lang="fr-FR" sz="2400" dirty="0"/>
              <a:t>for relative </a:t>
            </a:r>
            <a:r>
              <a:rPr lang="fr-FR" sz="2400" dirty="0" err="1"/>
              <a:t>studies</a:t>
            </a:r>
            <a:r>
              <a:rPr lang="fr-FR" sz="2400" dirty="0"/>
              <a:t> to </a:t>
            </a:r>
            <a:r>
              <a:rPr lang="fr-FR" sz="2400" dirty="0" err="1"/>
              <a:t>identify</a:t>
            </a:r>
            <a:r>
              <a:rPr lang="fr-FR" sz="2400" dirty="0"/>
              <a:t> solution directions</a:t>
            </a:r>
            <a:endParaRPr lang="fr-FR" sz="24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		3D for </a:t>
            </a:r>
            <a:r>
              <a:rPr lang="fr-FR" sz="2400" dirty="0" err="1" smtClean="0"/>
              <a:t>absolute</a:t>
            </a:r>
            <a:r>
              <a:rPr lang="fr-FR" sz="2400" dirty="0" smtClean="0"/>
              <a:t> values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250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FES WHAT DID WE DO?</a:t>
            </a:r>
            <a:endParaRPr lang="fr-FR" sz="3600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278187" y="876219"/>
            <a:ext cx="11733110" cy="57287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b="1" dirty="0" smtClean="0"/>
              <a:t>	</a:t>
            </a:r>
            <a:r>
              <a:rPr lang="fr-FR" sz="2400" dirty="0" smtClean="0"/>
              <a:t>No </a:t>
            </a:r>
            <a:r>
              <a:rPr lang="fr-FR" sz="2400" dirty="0" err="1" smtClean="0"/>
              <a:t>industrial</a:t>
            </a:r>
            <a:r>
              <a:rPr lang="fr-FR" sz="2400" dirty="0" smtClean="0"/>
              <a:t> </a:t>
            </a:r>
            <a:r>
              <a:rPr lang="fr-FR" sz="2400" dirty="0" err="1" smtClean="0"/>
              <a:t>constraint</a:t>
            </a:r>
            <a:r>
              <a:rPr lang="fr-FR" sz="2400" dirty="0" smtClean="0"/>
              <a:t> at the </a:t>
            </a:r>
            <a:r>
              <a:rPr lang="fr-FR" sz="2400" dirty="0" err="1" smtClean="0"/>
              <a:t>beginning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study</a:t>
            </a: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What</a:t>
            </a:r>
            <a:r>
              <a:rPr lang="fr-FR" sz="2400" b="1" dirty="0" smtClean="0"/>
              <a:t> are </a:t>
            </a:r>
            <a:r>
              <a:rPr lang="fr-FR" sz="2400" b="1" dirty="0" err="1" smtClean="0"/>
              <a:t>degrees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freedom</a:t>
            </a:r>
            <a:r>
              <a:rPr lang="fr-FR" sz="2400" b="1" dirty="0" smtClean="0"/>
              <a:t>?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- Compromise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</a:t>
            </a:r>
            <a:r>
              <a:rPr lang="fr-FR" sz="2200" dirty="0" err="1" smtClean="0"/>
              <a:t>iron</a:t>
            </a:r>
            <a:r>
              <a:rPr lang="fr-FR" sz="2200" dirty="0" smtClean="0"/>
              <a:t> and </a:t>
            </a:r>
            <a:r>
              <a:rPr lang="fr-FR" sz="2200" dirty="0" err="1" smtClean="0"/>
              <a:t>copper</a:t>
            </a:r>
            <a:r>
              <a:rPr lang="fr-FR" sz="2200" dirty="0" smtClean="0"/>
              <a:t> sections </a:t>
            </a:r>
            <a:r>
              <a:rPr lang="fr-FR" sz="2200" dirty="0" smtClean="0">
                <a:sym typeface="Wingdings" panose="05000000000000000000" pitchFamily="2" charset="2"/>
              </a:rPr>
              <a:t> </a:t>
            </a:r>
            <a:r>
              <a:rPr lang="fr-FR" sz="2200" dirty="0" err="1" smtClean="0">
                <a:sym typeface="Wingdings" panose="05000000000000000000" pitchFamily="2" charset="2"/>
              </a:rPr>
              <a:t>define</a:t>
            </a:r>
            <a:r>
              <a:rPr lang="fr-FR" sz="2200" dirty="0" smtClean="0">
                <a:sym typeface="Wingdings" panose="05000000000000000000" pitchFamily="2" charset="2"/>
              </a:rPr>
              <a:t> </a:t>
            </a:r>
            <a:r>
              <a:rPr lang="fr-FR" sz="2200" dirty="0" err="1" smtClean="0">
                <a:sym typeface="Wingdings" panose="05000000000000000000" pitchFamily="2" charset="2"/>
              </a:rPr>
              <a:t>numbers</a:t>
            </a:r>
            <a:r>
              <a:rPr lang="fr-FR" sz="2200" dirty="0" smtClean="0">
                <a:sym typeface="Wingdings" panose="05000000000000000000" pitchFamily="2" charset="2"/>
              </a:rPr>
              <a:t> of </a:t>
            </a:r>
            <a:r>
              <a:rPr lang="fr-FR" sz="2200" dirty="0" err="1" smtClean="0">
                <a:sym typeface="Wingdings" panose="05000000000000000000" pitchFamily="2" charset="2"/>
              </a:rPr>
              <a:t>turns</a:t>
            </a:r>
            <a:endParaRPr lang="fr-FR" sz="2200" baseline="-250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 sz="2200" dirty="0" smtClean="0"/>
              <a:t>- Shape of </a:t>
            </a:r>
            <a:r>
              <a:rPr lang="fr-FR" sz="2200" dirty="0" err="1" smtClean="0"/>
              <a:t>winding</a:t>
            </a:r>
            <a:r>
              <a:rPr lang="fr-FR" sz="2200" dirty="0" smtClean="0"/>
              <a:t> section : </a:t>
            </a:r>
            <a:r>
              <a:rPr lang="fr-FR" sz="2200" dirty="0" err="1" smtClean="0"/>
              <a:t>rather</a:t>
            </a:r>
            <a:r>
              <a:rPr lang="fr-FR" sz="2200" dirty="0" smtClean="0"/>
              <a:t> rectangle or square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 sz="2200" dirty="0" smtClean="0"/>
              <a:t>- </a:t>
            </a:r>
            <a:r>
              <a:rPr lang="fr-FR" sz="2200" dirty="0" err="1" smtClean="0"/>
              <a:t>Conductor</a:t>
            </a:r>
            <a:r>
              <a:rPr lang="fr-FR" sz="2200" dirty="0" smtClean="0"/>
              <a:t> </a:t>
            </a:r>
            <a:r>
              <a:rPr lang="fr-FR" sz="2200" dirty="0" err="1" smtClean="0"/>
              <a:t>shape</a:t>
            </a:r>
            <a:r>
              <a:rPr lang="fr-FR" sz="2200" dirty="0" smtClean="0"/>
              <a:t>/type : compromise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</a:t>
            </a:r>
            <a:r>
              <a:rPr lang="fr-FR" sz="2200" dirty="0" err="1" smtClean="0"/>
              <a:t>different</a:t>
            </a:r>
            <a:r>
              <a:rPr lang="fr-FR" sz="2200" dirty="0" smtClean="0"/>
              <a:t> Eddy </a:t>
            </a:r>
            <a:r>
              <a:rPr lang="fr-FR" sz="2200" dirty="0" err="1" smtClean="0"/>
              <a:t>current</a:t>
            </a:r>
            <a:r>
              <a:rPr lang="fr-FR" sz="2200" dirty="0" smtClean="0"/>
              <a:t> types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 sz="2200" dirty="0" smtClean="0"/>
              <a:t>	</a:t>
            </a:r>
            <a:r>
              <a:rPr lang="fr-FR" sz="2200" dirty="0" err="1" smtClean="0"/>
              <a:t>proximity</a:t>
            </a:r>
            <a:r>
              <a:rPr lang="fr-FR" sz="2200" dirty="0" smtClean="0"/>
              <a:t> </a:t>
            </a:r>
            <a:r>
              <a:rPr lang="fr-FR" sz="2200" dirty="0" err="1" smtClean="0"/>
              <a:t>effect</a:t>
            </a:r>
            <a:r>
              <a:rPr lang="fr-FR" sz="2200" dirty="0" smtClean="0"/>
              <a:t>, circulation </a:t>
            </a:r>
            <a:r>
              <a:rPr lang="fr-FR" sz="2200" dirty="0" err="1" smtClean="0"/>
              <a:t>currents</a:t>
            </a:r>
            <a:r>
              <a:rPr lang="fr-FR" sz="2200" dirty="0" smtClean="0"/>
              <a:t>, skin </a:t>
            </a:r>
            <a:r>
              <a:rPr lang="fr-FR" sz="2200" dirty="0" err="1" smtClean="0"/>
              <a:t>effect</a:t>
            </a:r>
            <a:r>
              <a:rPr lang="fr-FR" sz="2200" dirty="0" smtClean="0"/>
              <a:t>, </a:t>
            </a:r>
            <a:r>
              <a:rPr lang="fr-FR" sz="2200" dirty="0" err="1" smtClean="0"/>
              <a:t>losses</a:t>
            </a:r>
            <a:r>
              <a:rPr lang="fr-FR" sz="2200" dirty="0" smtClean="0"/>
              <a:t> face to an </a:t>
            </a:r>
            <a:r>
              <a:rPr lang="fr-FR" sz="2200" dirty="0" err="1" smtClean="0"/>
              <a:t>airgap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- </a:t>
            </a:r>
            <a:r>
              <a:rPr lang="fr-FR" sz="2200" dirty="0" err="1" smtClean="0"/>
              <a:t>Coil</a:t>
            </a:r>
            <a:r>
              <a:rPr lang="fr-FR" sz="2200" dirty="0" smtClean="0"/>
              <a:t>/</a:t>
            </a:r>
            <a:r>
              <a:rPr lang="fr-FR" sz="2200" dirty="0" err="1" smtClean="0"/>
              <a:t>Turn</a:t>
            </a:r>
            <a:r>
              <a:rPr lang="fr-FR" sz="2200" dirty="0" smtClean="0"/>
              <a:t> positions in the </a:t>
            </a:r>
            <a:r>
              <a:rPr lang="fr-FR" sz="2200" dirty="0" err="1" smtClean="0"/>
              <a:t>winding</a:t>
            </a:r>
            <a:r>
              <a:rPr lang="fr-FR" sz="2200" dirty="0" smtClean="0"/>
              <a:t> </a:t>
            </a:r>
            <a:r>
              <a:rPr lang="fr-FR" sz="2200" dirty="0" err="1" smtClean="0"/>
              <a:t>window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- Shape of </a:t>
            </a:r>
            <a:r>
              <a:rPr lang="fr-FR" sz="2200" dirty="0" err="1" smtClean="0"/>
              <a:t>magnetic</a:t>
            </a:r>
            <a:r>
              <a:rPr lang="fr-FR" sz="2200" dirty="0" smtClean="0"/>
              <a:t> circuit : </a:t>
            </a:r>
            <a:r>
              <a:rPr lang="fr-FR" sz="2200" dirty="0" err="1" smtClean="0"/>
              <a:t>compromize</a:t>
            </a:r>
            <a:r>
              <a:rPr lang="fr-FR" sz="2200" dirty="0" smtClean="0"/>
              <a:t>/ratio</a:t>
            </a:r>
            <a:r>
              <a:rPr lang="fr-FR" sz="2200" dirty="0"/>
              <a:t> </a:t>
            </a:r>
            <a:r>
              <a:rPr lang="fr-FR" sz="2200" dirty="0" err="1"/>
              <a:t>between</a:t>
            </a:r>
            <a:r>
              <a:rPr lang="fr-FR" sz="2200" dirty="0"/>
              <a:t> L</a:t>
            </a:r>
            <a:r>
              <a:rPr lang="fr-FR" sz="2200" baseline="-25000" dirty="0"/>
              <a:t>iron</a:t>
            </a:r>
            <a:r>
              <a:rPr lang="fr-FR" sz="2200" dirty="0"/>
              <a:t> and </a:t>
            </a:r>
            <a:r>
              <a:rPr lang="fr-FR" sz="2200" dirty="0" err="1" smtClean="0"/>
              <a:t>S</a:t>
            </a:r>
            <a:r>
              <a:rPr lang="fr-FR" sz="2200" baseline="-25000" dirty="0" err="1" smtClean="0"/>
              <a:t>iron</a:t>
            </a:r>
            <a:endParaRPr lang="fr-F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smtClean="0"/>
              <a:t>FES </a:t>
            </a:r>
            <a:r>
              <a:rPr lang="fr-FR" sz="2400" b="1" dirty="0" err="1" smtClean="0"/>
              <a:t>used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answer</a:t>
            </a:r>
            <a:r>
              <a:rPr lang="fr-FR" sz="2400" b="1" dirty="0" smtClean="0"/>
              <a:t> 2 questions</a:t>
            </a:r>
            <a:endParaRPr lang="fr-FR" sz="1200" b="1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/>
              <a:t>In </a:t>
            </a:r>
            <a:r>
              <a:rPr lang="fr-FR" sz="2400" dirty="0" err="1" smtClean="0"/>
              <a:t>which</a:t>
            </a:r>
            <a:r>
              <a:rPr lang="fr-FR" sz="2400" dirty="0" smtClean="0"/>
              <a:t> direction to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degree</a:t>
            </a:r>
            <a:r>
              <a:rPr lang="fr-FR" sz="2400" dirty="0" smtClean="0"/>
              <a:t> of </a:t>
            </a:r>
            <a:r>
              <a:rPr lang="fr-FR" sz="2400" dirty="0" err="1" smtClean="0"/>
              <a:t>freedom</a:t>
            </a:r>
            <a:r>
              <a:rPr lang="fr-FR" sz="2400" dirty="0" smtClean="0"/>
              <a:t> to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 	</a:t>
            </a:r>
            <a:r>
              <a:rPr lang="fr-FR" sz="2400" dirty="0" err="1" smtClean="0"/>
              <a:t>both</a:t>
            </a:r>
            <a:r>
              <a:rPr lang="fr-FR" sz="2400" dirty="0" smtClean="0"/>
              <a:t>	</a:t>
            </a:r>
            <a:r>
              <a:rPr lang="fr-FR" sz="2400" dirty="0" err="1" smtClean="0"/>
              <a:t>increased</a:t>
            </a:r>
            <a:r>
              <a:rPr lang="fr-FR" sz="2400" dirty="0" smtClean="0"/>
              <a:t> </a:t>
            </a:r>
            <a:r>
              <a:rPr lang="fr-FR" sz="2400" dirty="0" err="1" smtClean="0"/>
              <a:t>leakage</a:t>
            </a:r>
            <a:endParaRPr lang="fr-FR" sz="24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	and	</a:t>
            </a:r>
            <a:r>
              <a:rPr lang="fr-FR" sz="2400" dirty="0" err="1" smtClean="0"/>
              <a:t>decrease</a:t>
            </a:r>
            <a:r>
              <a:rPr lang="fr-FR" sz="2400" dirty="0" smtClean="0"/>
              <a:t> </a:t>
            </a:r>
            <a:r>
              <a:rPr lang="fr-FR" sz="2400" dirty="0" err="1" smtClean="0"/>
              <a:t>losses</a:t>
            </a:r>
            <a:endParaRPr lang="fr-FR" sz="2400" dirty="0" smtClean="0"/>
          </a:p>
          <a:p>
            <a:pPr marL="4572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/>
              <a:t>For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geometry</a:t>
            </a:r>
            <a:r>
              <a:rPr lang="fr-FR" sz="2400" dirty="0" smtClean="0"/>
              <a:t> </a:t>
            </a:r>
            <a:r>
              <a:rPr lang="fr-FR" sz="2400" dirty="0" err="1" smtClean="0"/>
              <a:t>selected</a:t>
            </a:r>
            <a:r>
              <a:rPr lang="fr-FR" sz="2400" dirty="0" smtClean="0"/>
              <a:t>, </a:t>
            </a:r>
            <a:r>
              <a:rPr lang="fr-FR" sz="2400" dirty="0" err="1" smtClean="0"/>
              <a:t>which</a:t>
            </a:r>
            <a:r>
              <a:rPr lang="fr-FR" sz="2400" dirty="0" smtClean="0"/>
              <a:t> value of </a:t>
            </a:r>
            <a:r>
              <a:rPr lang="fr-FR" sz="2400" dirty="0" err="1" smtClean="0"/>
              <a:t>leakage</a:t>
            </a:r>
            <a:r>
              <a:rPr lang="fr-FR" sz="2400" dirty="0" smtClean="0"/>
              <a:t> and </a:t>
            </a:r>
            <a:r>
              <a:rPr lang="fr-FR" sz="2400" dirty="0" err="1" smtClean="0"/>
              <a:t>losses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reached</a:t>
            </a:r>
            <a:r>
              <a:rPr lang="fr-FR" sz="2400" dirty="0" smtClean="0"/>
              <a:t>? </a:t>
            </a:r>
            <a:endParaRPr lang="fr-FR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169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135940" y="126973"/>
            <a:ext cx="11875547" cy="663459"/>
          </a:xfrm>
        </p:spPr>
        <p:txBody>
          <a:bodyPr/>
          <a:lstStyle/>
          <a:p>
            <a:r>
              <a:rPr lang="fr-FR" sz="3600" dirty="0" smtClean="0"/>
              <a:t>IMC CHARACTERIZATION</a:t>
            </a:r>
            <a:endParaRPr lang="fr-FR" sz="3600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207357" y="930315"/>
            <a:ext cx="11733110" cy="55276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err="1" smtClean="0"/>
              <a:t>Need</a:t>
            </a:r>
            <a:r>
              <a:rPr lang="fr-FR" sz="2400" dirty="0" smtClean="0"/>
              <a:t> an </a:t>
            </a:r>
            <a:r>
              <a:rPr lang="fr-FR" sz="2400" dirty="0" err="1" smtClean="0"/>
              <a:t>equivalent</a:t>
            </a:r>
            <a:r>
              <a:rPr lang="fr-FR" sz="2400" dirty="0" smtClean="0"/>
              <a:t> </a:t>
            </a:r>
            <a:r>
              <a:rPr lang="fr-FR" sz="2400" dirty="0" err="1" smtClean="0"/>
              <a:t>electrical</a:t>
            </a:r>
            <a:r>
              <a:rPr lang="fr-FR" sz="2400" dirty="0" smtClean="0"/>
              <a:t> circuit to </a:t>
            </a:r>
            <a:r>
              <a:rPr lang="fr-FR" sz="2400" dirty="0" err="1" smtClean="0"/>
              <a:t>simulate</a:t>
            </a:r>
            <a:r>
              <a:rPr lang="fr-FR" sz="2400" dirty="0" smtClean="0"/>
              <a:t> the DAB </a:t>
            </a:r>
            <a:r>
              <a:rPr lang="fr-FR" sz="2400" dirty="0" err="1" smtClean="0"/>
              <a:t>functioning</a:t>
            </a:r>
            <a:r>
              <a:rPr lang="fr-FR" sz="24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Theoretical</a:t>
            </a:r>
            <a:r>
              <a:rPr lang="fr-FR" sz="2400" b="1" dirty="0" smtClean="0"/>
              <a:t> aspect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/>
              <a:t>2 </a:t>
            </a:r>
            <a:r>
              <a:rPr lang="fr-FR" sz="2200" dirty="0" err="1" smtClean="0"/>
              <a:t>winding</a:t>
            </a:r>
            <a:r>
              <a:rPr lang="fr-FR" sz="2200" dirty="0" smtClean="0"/>
              <a:t> transformer  =  matrix (2,2) </a:t>
            </a:r>
            <a:r>
              <a:rPr lang="fr-FR" sz="2200" dirty="0" err="1" smtClean="0"/>
              <a:t>with</a:t>
            </a:r>
            <a:r>
              <a:rPr lang="fr-FR" sz="2200" dirty="0" smtClean="0"/>
              <a:t> 3 </a:t>
            </a:r>
            <a:r>
              <a:rPr lang="fr-FR" sz="2200" dirty="0" err="1" smtClean="0"/>
              <a:t>parameters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/>
              <a:t>	</a:t>
            </a:r>
            <a:r>
              <a:rPr lang="fr-FR" sz="2200" dirty="0" smtClean="0"/>
              <a:t>1 serial </a:t>
            </a:r>
            <a:r>
              <a:rPr lang="fr-FR" sz="2200" dirty="0" err="1" smtClean="0"/>
              <a:t>inductor</a:t>
            </a:r>
            <a:r>
              <a:rPr lang="fr-FR" sz="2200" dirty="0" smtClean="0"/>
              <a:t> </a:t>
            </a:r>
            <a:r>
              <a:rPr lang="fr-FR" sz="2200" dirty="0" err="1"/>
              <a:t>L</a:t>
            </a:r>
            <a:r>
              <a:rPr lang="fr-FR" sz="2200" baseline="-25000" dirty="0" err="1"/>
              <a:t>leak</a:t>
            </a:r>
            <a:r>
              <a:rPr lang="fr-FR" sz="2200" dirty="0" smtClean="0"/>
              <a:t>, 1 // </a:t>
            </a:r>
            <a:r>
              <a:rPr lang="fr-FR" sz="2200" dirty="0" err="1" smtClean="0"/>
              <a:t>inductor</a:t>
            </a:r>
            <a:r>
              <a:rPr lang="fr-FR" sz="2200" dirty="0" smtClean="0"/>
              <a:t> </a:t>
            </a:r>
            <a:r>
              <a:rPr lang="fr-FR" sz="2200" dirty="0" err="1"/>
              <a:t>L</a:t>
            </a:r>
            <a:r>
              <a:rPr lang="fr-FR" sz="2200" baseline="-25000" dirty="0" err="1"/>
              <a:t>mag</a:t>
            </a:r>
            <a:r>
              <a:rPr lang="fr-FR" sz="2200" dirty="0" smtClean="0"/>
              <a:t>, 1 ratio </a:t>
            </a:r>
            <a:r>
              <a:rPr lang="el-GR" sz="2200" dirty="0" smtClean="0"/>
              <a:t>η</a:t>
            </a:r>
            <a:r>
              <a:rPr lang="fr-FR" sz="2200" dirty="0" smtClean="0"/>
              <a:t> (≈ N</a:t>
            </a:r>
            <a:r>
              <a:rPr lang="fr-FR" sz="2200" baseline="-25000" dirty="0" smtClean="0"/>
              <a:t>S</a:t>
            </a:r>
            <a:r>
              <a:rPr lang="fr-FR" sz="2200" dirty="0" smtClean="0"/>
              <a:t>/N</a:t>
            </a:r>
            <a:r>
              <a:rPr lang="fr-FR" sz="2200" baseline="-25000" dirty="0" smtClean="0"/>
              <a:t>P</a:t>
            </a:r>
            <a:r>
              <a:rPr lang="fr-FR" sz="2200" dirty="0" smtClean="0"/>
              <a:t>)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When</a:t>
            </a:r>
            <a:r>
              <a:rPr lang="fr-FR" sz="2200" dirty="0" smtClean="0"/>
              <a:t>	</a:t>
            </a:r>
            <a:r>
              <a:rPr lang="fr-FR" sz="2200" dirty="0" err="1" smtClean="0"/>
              <a:t>L</a:t>
            </a:r>
            <a:r>
              <a:rPr lang="fr-FR" sz="2200" baseline="-25000" dirty="0" err="1" smtClean="0"/>
              <a:t>leak</a:t>
            </a:r>
            <a:r>
              <a:rPr lang="fr-FR" sz="2200" dirty="0" smtClean="0"/>
              <a:t> &lt;&lt; </a:t>
            </a:r>
            <a:r>
              <a:rPr lang="fr-FR" sz="2200" dirty="0" err="1" smtClean="0"/>
              <a:t>L</a:t>
            </a:r>
            <a:r>
              <a:rPr lang="fr-FR" sz="2200" baseline="-25000" dirty="0" err="1" smtClean="0"/>
              <a:t>mag</a:t>
            </a:r>
            <a:r>
              <a:rPr lang="fr-FR" sz="2200" dirty="0" smtClean="0"/>
              <a:t> (or k ≈ 1),	approximations  L</a:t>
            </a:r>
            <a:r>
              <a:rPr lang="fr-FR" sz="2200" baseline="-25000" dirty="0" smtClean="0"/>
              <a:t>CC</a:t>
            </a:r>
            <a:r>
              <a:rPr lang="fr-FR" sz="2200" dirty="0" smtClean="0"/>
              <a:t> </a:t>
            </a:r>
            <a:r>
              <a:rPr lang="fr-FR" sz="2200" dirty="0"/>
              <a:t>= </a:t>
            </a:r>
            <a:r>
              <a:rPr lang="fr-FR" sz="2200" dirty="0" err="1"/>
              <a:t>L</a:t>
            </a:r>
            <a:r>
              <a:rPr lang="fr-FR" sz="2200" baseline="-25000" dirty="0" err="1"/>
              <a:t>leak</a:t>
            </a:r>
            <a:r>
              <a:rPr lang="fr-FR" sz="2200" dirty="0" smtClean="0"/>
              <a:t>  and  L</a:t>
            </a:r>
            <a:r>
              <a:rPr lang="fr-FR" sz="2200" baseline="-25000" dirty="0" smtClean="0"/>
              <a:t>0</a:t>
            </a:r>
            <a:r>
              <a:rPr lang="fr-FR" sz="2200" dirty="0" smtClean="0"/>
              <a:t> = </a:t>
            </a:r>
            <a:r>
              <a:rPr lang="fr-FR" sz="2200" dirty="0" err="1"/>
              <a:t>L</a:t>
            </a:r>
            <a:r>
              <a:rPr lang="fr-FR" sz="2200" baseline="-25000" dirty="0" err="1"/>
              <a:t>mag</a:t>
            </a:r>
            <a:r>
              <a:rPr lang="fr-FR" sz="2200" dirty="0" smtClean="0"/>
              <a:t>  and  </a:t>
            </a:r>
            <a:r>
              <a:rPr lang="el-GR" sz="2200" dirty="0" smtClean="0"/>
              <a:t>η</a:t>
            </a:r>
            <a:r>
              <a:rPr lang="fr-FR" sz="2200" dirty="0" smtClean="0"/>
              <a:t> = N = N</a:t>
            </a:r>
            <a:r>
              <a:rPr lang="fr-FR" sz="2200" baseline="-25000" dirty="0" smtClean="0"/>
              <a:t>S</a:t>
            </a:r>
            <a:r>
              <a:rPr lang="fr-FR" sz="2200" dirty="0" smtClean="0"/>
              <a:t>/N</a:t>
            </a:r>
            <a:r>
              <a:rPr lang="fr-FR" sz="2200" baseline="-25000" dirty="0" smtClean="0"/>
              <a:t>P</a:t>
            </a: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err="1" smtClean="0"/>
              <a:t>When</a:t>
            </a:r>
            <a:r>
              <a:rPr lang="fr-FR" sz="2200" dirty="0" smtClean="0"/>
              <a:t>	</a:t>
            </a:r>
            <a:r>
              <a:rPr lang="fr-FR" sz="2200" dirty="0" err="1" smtClean="0"/>
              <a:t>L</a:t>
            </a:r>
            <a:r>
              <a:rPr lang="fr-FR" sz="2200" baseline="-25000" dirty="0" err="1" smtClean="0"/>
              <a:t>leak</a:t>
            </a:r>
            <a:r>
              <a:rPr lang="fr-FR" sz="2200" dirty="0" smtClean="0"/>
              <a:t>  &lt;  </a:t>
            </a:r>
            <a:r>
              <a:rPr lang="fr-FR" sz="2200" dirty="0" err="1"/>
              <a:t>L</a:t>
            </a:r>
            <a:r>
              <a:rPr lang="fr-FR" sz="2200" baseline="-25000" dirty="0" err="1"/>
              <a:t>mag</a:t>
            </a:r>
            <a:r>
              <a:rPr lang="fr-FR" sz="2200" dirty="0"/>
              <a:t> </a:t>
            </a:r>
            <a:r>
              <a:rPr lang="fr-FR" sz="2200" dirty="0" smtClean="0"/>
              <a:t>(or k &lt; 1), 	no longer </a:t>
            </a:r>
            <a:r>
              <a:rPr lang="fr-FR" sz="2200" dirty="0" err="1" smtClean="0"/>
              <a:t>true</a:t>
            </a:r>
            <a:r>
              <a:rPr lang="fr-FR" sz="2200" dirty="0" smtClean="0"/>
              <a:t>		</a:t>
            </a:r>
            <a:r>
              <a:rPr lang="fr-FR" sz="2200" b="1" dirty="0" smtClean="0">
                <a:solidFill>
                  <a:srgbClr val="FF0000"/>
                </a:solidFill>
              </a:rPr>
              <a:t>IT’S </a:t>
            </a:r>
            <a:r>
              <a:rPr lang="fr-FR" sz="2200" b="1" dirty="0">
                <a:solidFill>
                  <a:srgbClr val="FF0000"/>
                </a:solidFill>
              </a:rPr>
              <a:t>OUR CASE </a:t>
            </a:r>
            <a:r>
              <a:rPr lang="fr-FR" sz="2200" b="1" dirty="0" smtClean="0">
                <a:solidFill>
                  <a:srgbClr val="FF0000"/>
                </a:solidFill>
              </a:rPr>
              <a:t>!</a:t>
            </a: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dirty="0" smtClean="0">
                <a:sym typeface="Wingdings" panose="05000000000000000000" pitchFamily="2" charset="2"/>
              </a:rPr>
              <a:t>  </a:t>
            </a:r>
            <a:r>
              <a:rPr lang="fr-FR" sz="2200" dirty="0" err="1" smtClean="0"/>
              <a:t>We</a:t>
            </a:r>
            <a:r>
              <a:rPr lang="fr-FR" sz="2200" dirty="0" smtClean="0"/>
              <a:t> have to </a:t>
            </a:r>
            <a:r>
              <a:rPr lang="fr-FR" sz="2200" dirty="0" err="1" smtClean="0"/>
              <a:t>identify</a:t>
            </a:r>
            <a:r>
              <a:rPr lang="fr-FR" sz="2200" dirty="0" smtClean="0"/>
              <a:t> 3 </a:t>
            </a:r>
            <a:r>
              <a:rPr lang="fr-FR" sz="2200" dirty="0" err="1" smtClean="0"/>
              <a:t>independant</a:t>
            </a:r>
            <a:r>
              <a:rPr lang="fr-FR" sz="2200" dirty="0" smtClean="0"/>
              <a:t> simulations to </a:t>
            </a:r>
            <a:r>
              <a:rPr lang="fr-FR" sz="2200" dirty="0" err="1" smtClean="0"/>
              <a:t>calculate</a:t>
            </a:r>
            <a:r>
              <a:rPr lang="fr-FR" sz="2200" dirty="0" smtClean="0"/>
              <a:t> </a:t>
            </a:r>
            <a:r>
              <a:rPr lang="fr-FR" sz="2200" dirty="0" err="1"/>
              <a:t>L</a:t>
            </a:r>
            <a:r>
              <a:rPr lang="fr-FR" sz="2200" baseline="-25000" dirty="0" err="1"/>
              <a:t>leak</a:t>
            </a:r>
            <a:r>
              <a:rPr lang="fr-FR" sz="2200" dirty="0" smtClean="0"/>
              <a:t>, </a:t>
            </a:r>
            <a:r>
              <a:rPr lang="fr-FR" sz="2200" dirty="0" err="1" smtClean="0"/>
              <a:t>L</a:t>
            </a:r>
            <a:r>
              <a:rPr lang="fr-FR" sz="2200" baseline="-25000" dirty="0" err="1" smtClean="0"/>
              <a:t>mag</a:t>
            </a:r>
            <a:r>
              <a:rPr lang="fr-FR" sz="2200" dirty="0" smtClean="0"/>
              <a:t>, </a:t>
            </a:r>
            <a:r>
              <a:rPr lang="el-GR" sz="2200" dirty="0" smtClean="0"/>
              <a:t>η</a:t>
            </a: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 smtClean="0"/>
              <a:t>Parameter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calculation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FES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err="1" smtClean="0"/>
              <a:t>Simu</a:t>
            </a:r>
            <a:r>
              <a:rPr lang="fr-FR" sz="2200" dirty="0" smtClean="0"/>
              <a:t> 1 : 1 </a:t>
            </a:r>
            <a:r>
              <a:rPr lang="fr-FR" sz="2200" dirty="0" err="1" smtClean="0"/>
              <a:t>current</a:t>
            </a:r>
            <a:r>
              <a:rPr lang="fr-FR" sz="2200" dirty="0" smtClean="0"/>
              <a:t> (</a:t>
            </a:r>
            <a:r>
              <a:rPr lang="fr-FR" sz="2200" dirty="0" err="1" smtClean="0"/>
              <a:t>primary</a:t>
            </a:r>
            <a:r>
              <a:rPr lang="fr-FR" sz="2200" dirty="0" smtClean="0"/>
              <a:t> P) </a:t>
            </a:r>
            <a:r>
              <a:rPr lang="fr-FR" sz="2200" dirty="0" err="1" smtClean="0"/>
              <a:t>supplied</a:t>
            </a:r>
            <a:r>
              <a:rPr lang="fr-FR" sz="2200" dirty="0" smtClean="0"/>
              <a:t>, 2 open circuit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err="1" smtClean="0"/>
              <a:t>Simu</a:t>
            </a:r>
            <a:r>
              <a:rPr lang="fr-FR" sz="2200" dirty="0" smtClean="0"/>
              <a:t> 2 : 2 </a:t>
            </a:r>
            <a:r>
              <a:rPr lang="fr-FR" sz="2200" dirty="0" err="1" smtClean="0"/>
              <a:t>current</a:t>
            </a:r>
            <a:r>
              <a:rPr lang="fr-FR" sz="2200" dirty="0" smtClean="0"/>
              <a:t> (</a:t>
            </a:r>
            <a:r>
              <a:rPr lang="fr-FR" sz="2200" dirty="0" err="1" smtClean="0"/>
              <a:t>secondary</a:t>
            </a:r>
            <a:r>
              <a:rPr lang="fr-FR" sz="2200" dirty="0" smtClean="0"/>
              <a:t> S) </a:t>
            </a:r>
            <a:r>
              <a:rPr lang="fr-FR" sz="2200" dirty="0" err="1" smtClean="0"/>
              <a:t>supplied</a:t>
            </a:r>
            <a:r>
              <a:rPr lang="fr-FR" sz="2200" dirty="0" smtClean="0"/>
              <a:t>, 1 open circuit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err="1" smtClean="0"/>
              <a:t>Simu</a:t>
            </a:r>
            <a:r>
              <a:rPr lang="fr-FR" sz="2200" dirty="0" smtClean="0"/>
              <a:t> 3 : P and S </a:t>
            </a:r>
            <a:r>
              <a:rPr lang="fr-FR" sz="2200" dirty="0" err="1" smtClean="0"/>
              <a:t>supplied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identical</a:t>
            </a:r>
            <a:r>
              <a:rPr lang="fr-FR" sz="2200" dirty="0" smtClean="0"/>
              <a:t> </a:t>
            </a:r>
            <a:r>
              <a:rPr lang="fr-FR" sz="2200" dirty="0" err="1" smtClean="0"/>
              <a:t>modulus</a:t>
            </a:r>
            <a:r>
              <a:rPr lang="fr-FR" sz="2200" dirty="0" smtClean="0"/>
              <a:t> and opposite phase </a:t>
            </a:r>
            <a:r>
              <a:rPr lang="fr-FR" sz="2200" dirty="0" err="1" smtClean="0"/>
              <a:t>currents</a:t>
            </a:r>
            <a:endParaRPr lang="fr-FR" sz="2200" dirty="0"/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dirty="0" smtClean="0"/>
              <a:t>	</a:t>
            </a:r>
            <a:r>
              <a:rPr lang="fr-FR" sz="2200" dirty="0" err="1" smtClean="0"/>
              <a:t>We</a:t>
            </a:r>
            <a:r>
              <a:rPr lang="fr-FR" sz="2200" dirty="0" smtClean="0"/>
              <a:t> have </a:t>
            </a:r>
            <a:r>
              <a:rPr lang="fr-FR" sz="2200" dirty="0" err="1" smtClean="0"/>
              <a:t>our</a:t>
            </a:r>
            <a:r>
              <a:rPr lang="fr-FR" sz="2200" dirty="0" smtClean="0"/>
              <a:t> 3 </a:t>
            </a:r>
            <a:r>
              <a:rPr lang="fr-FR" sz="2200" dirty="0" err="1" smtClean="0"/>
              <a:t>independant</a:t>
            </a:r>
            <a:r>
              <a:rPr lang="fr-FR" sz="2200" dirty="0" smtClean="0"/>
              <a:t> </a:t>
            </a:r>
            <a:r>
              <a:rPr lang="fr-FR" sz="2200" dirty="0" err="1" smtClean="0"/>
              <a:t>parameters</a:t>
            </a:r>
            <a:endParaRPr lang="fr-FR" sz="22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1979" t="26944" r="25625" b="41481"/>
          <a:stretch/>
        </p:blipFill>
        <p:spPr>
          <a:xfrm>
            <a:off x="8245217" y="1819355"/>
            <a:ext cx="3600000" cy="12202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463213" y="1783554"/>
            <a:ext cx="264320" cy="4095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l-GR" sz="2400" dirty="0" smtClean="0"/>
              <a:t>η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715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Exxelia">
  <a:themeElements>
    <a:clrScheme name="Exxelia">
      <a:dk1>
        <a:srgbClr val="333333"/>
      </a:dk1>
      <a:lt1>
        <a:srgbClr val="FFFFFF"/>
      </a:lt1>
      <a:dk2>
        <a:srgbClr val="012236"/>
      </a:dk2>
      <a:lt2>
        <a:srgbClr val="E2E3E5"/>
      </a:lt2>
      <a:accent1>
        <a:srgbClr val="00A160"/>
      </a:accent1>
      <a:accent2>
        <a:srgbClr val="007847"/>
      </a:accent2>
      <a:accent3>
        <a:srgbClr val="91ACBC"/>
      </a:accent3>
      <a:accent4>
        <a:srgbClr val="365160"/>
      </a:accent4>
      <a:accent5>
        <a:srgbClr val="808080"/>
      </a:accent5>
      <a:accent6>
        <a:srgbClr val="FFC000"/>
      </a:accent6>
      <a:hlink>
        <a:srgbClr val="00A160"/>
      </a:hlink>
      <a:folHlink>
        <a:srgbClr val="36516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xelia">
    <a:dk1>
      <a:srgbClr val="333333"/>
    </a:dk1>
    <a:lt1>
      <a:srgbClr val="FFFFFF"/>
    </a:lt1>
    <a:dk2>
      <a:srgbClr val="012236"/>
    </a:dk2>
    <a:lt2>
      <a:srgbClr val="E2E3E5"/>
    </a:lt2>
    <a:accent1>
      <a:srgbClr val="00A160"/>
    </a:accent1>
    <a:accent2>
      <a:srgbClr val="007847"/>
    </a:accent2>
    <a:accent3>
      <a:srgbClr val="91ACBC"/>
    </a:accent3>
    <a:accent4>
      <a:srgbClr val="365160"/>
    </a:accent4>
    <a:accent5>
      <a:srgbClr val="808080"/>
    </a:accent5>
    <a:accent6>
      <a:srgbClr val="FFC000"/>
    </a:accent6>
    <a:hlink>
      <a:srgbClr val="00A160"/>
    </a:hlink>
    <a:folHlink>
      <a:srgbClr val="36516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22D282-F373-474B-B931-C426F762D1ED}"/>
</file>

<file path=customXml/itemProps2.xml><?xml version="1.0" encoding="utf-8"?>
<ds:datastoreItem xmlns:ds="http://schemas.openxmlformats.org/officeDocument/2006/customXml" ds:itemID="{04EF783A-97D4-486E-B1AF-16DC58ABD4D4}"/>
</file>

<file path=customXml/itemProps3.xml><?xml version="1.0" encoding="utf-8"?>
<ds:datastoreItem xmlns:ds="http://schemas.openxmlformats.org/officeDocument/2006/customXml" ds:itemID="{B52604BE-207B-46F3-AFE3-2282EA9CC4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15450</TotalTime>
  <Words>1458</Words>
  <Application>Microsoft Office PowerPoint</Application>
  <PresentationFormat>Grand écran</PresentationFormat>
  <Paragraphs>241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Century Gothic</vt:lpstr>
      <vt:lpstr>FrankRuehl</vt:lpstr>
      <vt:lpstr>Tahoma</vt:lpstr>
      <vt:lpstr>Wingdings</vt:lpstr>
      <vt:lpstr>Thème Exxelia</vt:lpstr>
      <vt:lpstr> Innovative Integrated Magnetic Component for DAB converter</vt:lpstr>
      <vt:lpstr>SUMMARY</vt:lpstr>
      <vt:lpstr>POWER ELECTRONICS TRENDS</vt:lpstr>
      <vt:lpstr>Présentation PowerPoint</vt:lpstr>
      <vt:lpstr>DUAL ACTIVE BRIDGE QUICK FUNCTIONING GUIDE </vt:lpstr>
      <vt:lpstr>Présentation PowerPoint</vt:lpstr>
      <vt:lpstr>FES DIFFICULTIES</vt:lpstr>
      <vt:lpstr>FES WHAT DID WE DO?</vt:lpstr>
      <vt:lpstr>IMC CHARACTERIZATION</vt:lpstr>
      <vt:lpstr>IMC LOSSES CALCULATION</vt:lpstr>
      <vt:lpstr>IMC LOSSES CALCULATION</vt:lpstr>
      <vt:lpstr>EXPERIMENTAL RESULTS          1/2</vt:lpstr>
      <vt:lpstr>EXPERIMENTAL RESULTS          2/2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 Maurice</dc:creator>
  <cp:lastModifiedBy>Bruno COGITORE</cp:lastModifiedBy>
  <cp:revision>360</cp:revision>
  <cp:lastPrinted>2017-12-13T09:15:36Z</cp:lastPrinted>
  <dcterms:created xsi:type="dcterms:W3CDTF">2017-10-17T11:32:46Z</dcterms:created>
  <dcterms:modified xsi:type="dcterms:W3CDTF">2024-10-11T08:21:40Z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</Properties>
</file>